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0" r:id="rId4"/>
    <p:sldId id="262" r:id="rId5"/>
    <p:sldId id="285" r:id="rId6"/>
    <p:sldId id="263" r:id="rId7"/>
    <p:sldId id="264" r:id="rId8"/>
    <p:sldId id="272" r:id="rId9"/>
    <p:sldId id="282" r:id="rId10"/>
    <p:sldId id="283" r:id="rId11"/>
    <p:sldId id="265" r:id="rId12"/>
    <p:sldId id="284" r:id="rId13"/>
    <p:sldId id="266" r:id="rId14"/>
    <p:sldId id="267" r:id="rId15"/>
    <p:sldId id="268" r:id="rId16"/>
    <p:sldId id="276" r:id="rId17"/>
    <p:sldId id="269" r:id="rId18"/>
    <p:sldId id="288" r:id="rId19"/>
    <p:sldId id="270" r:id="rId20"/>
    <p:sldId id="289" r:id="rId21"/>
    <p:sldId id="279" r:id="rId22"/>
    <p:sldId id="280" r:id="rId23"/>
    <p:sldId id="274" r:id="rId24"/>
    <p:sldId id="28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4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9"/>
  </p:normalViewPr>
  <p:slideViewPr>
    <p:cSldViewPr snapToGrid="0">
      <p:cViewPr varScale="1">
        <p:scale>
          <a:sx n="102" d="100"/>
          <a:sy n="102" d="100"/>
        </p:scale>
        <p:origin x="31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F249B-9F76-554C-A741-0DC726834C3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29ADC-155E-7045-87B0-0413A99E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2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537-934D-1F3C-B8F8-093CC7AC7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45F7-D2DE-00BE-5403-90ED6D29C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E55B-BFFE-63A0-37BF-A64A6E10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C904-D421-9741-96DB-2CE60A1BB6CA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FDA1-75A5-4FA2-8528-E0931077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65F4-DEF2-4645-79D8-FDFC209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B387-DD67-3090-CC81-45940D7A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8D6CC-E9F9-DC2A-20B5-22A428A62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D5FE-5EA4-526C-E1D4-0871D843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71B3-0B57-2044-9ECB-DE779D7E0763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E4F8-D9A5-DC7D-397D-3A9516A4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849FC-820B-FCC7-FFBF-D12FB4B2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A2740-B43F-72F3-E123-4E199083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5B186-4E71-7D7B-21F7-A54FA92B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54BA-9801-8F92-184B-B05DD1E5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8A47-DAA8-774F-8B36-366245D6642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1A8AF-149C-D688-FE8B-FAAC1BD2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8E9C0-6B02-0354-C9C5-ED0AFA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A207-94A8-5AE6-E092-A792D20E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89A-9118-A7C0-679A-FB73F5F4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1537-A5A4-6C32-6F18-D97ECEB5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7A2-8EF1-3445-9E05-4E64A36CDEAD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C49C0-AE7C-9D1F-2403-E170B04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CDF-A7F7-74AE-6B88-D221CFFE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8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32C-2924-9515-D613-3B9E1C15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A692-89D9-C3BA-0AD7-432832960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9C7E-26C7-1713-AEFD-9F833A87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E4D0-56A2-5748-9FFE-2200ACE4DF3E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1BDC0-37BB-0C1C-A77A-67F21983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0287-2C92-F93B-D1D6-F59676DA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A7DF-9D5E-40F3-14C4-9836530B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DD59-E98E-9A33-2ADC-B753145AF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091E7-5F20-85C8-A530-DB38C053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CD783-1092-E948-FC8A-94AA7A2B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FB0F-1106-3E43-96FD-62A1B4DD22A9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1889-555A-58A7-B3B8-B8E1920E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363B8-48DC-7F53-98CE-BE2F81A9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34FE-0EEC-F6EA-799A-1F2FFCB2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B76E3-EB43-A5AA-D3AA-588DA8CC3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16D6-B4AA-31B4-5ACD-BA02B703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6C91C-20BF-CB44-7640-DF26622D3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90EE9-E797-6B6F-935B-986904A15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F5B15-9A62-464C-5774-42279C6B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E28-04BB-D443-AAD3-496C15EC2348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D76CA-15AC-CC71-AA13-6EBCE3AA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155BE-4A17-D6CC-E183-E5436285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DB36-1FCB-7FC7-04F8-A77F090C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B9F49-7C57-3D86-16FB-E3D263EE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FB8A-33A5-C04A-A926-AE4E2F7C761C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E27C1-DF56-D9FC-A3E0-F7AAD8EF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40702-87CD-6C0A-AAD7-F299DA8E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6CCBE-22EC-07CE-D9A6-B317663C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956C-B98F-7F4C-935C-829CF06E2A32}" type="datetime1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931B9-3E8F-52E7-763C-845BBF25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E9888-308D-F7BA-738A-CC039F2E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218A-FD07-5DAC-48E5-2E5DF70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2228-0133-C627-E12D-4A0578354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93C2-996E-BE45-2411-2ECC0064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CC63C-6744-5ACB-B0FF-9FDB860A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4A34-C23F-D345-8175-92D142C5CE11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06C2-F54D-2019-EF49-D5A73EBE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930E4-CCCE-31A4-8FEA-38A8CB83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2CF6-21ED-4F39-035B-9C0FBF04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D7497-4DF0-09A2-A3AD-0636142F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97A1-4FBE-57F5-7846-CBCFD878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E3EA-70C0-4AA5-C570-29C329D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73F2-C3C3-F04A-A206-D2F92D67F977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9562-C13E-911D-4843-E13BF06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8171-0BDC-3912-F210-F13A3AB5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E1874-E671-FC41-D126-7E61F2F2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0ACDE-5813-1FA3-2D86-FE8824AC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D911-77C6-04D6-9A04-CF318E15F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CBE0B-1307-B946-B5B4-5307E72DBCEC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A7DF-60C7-F565-AF27-E806C4176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E83B6-1874-DA9F-4E3E-8A5E0C96D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hyperlink" Target="https://git.lug.ustc.edu.cn/XuXinhang/kinetic_simulation.git" TargetMode="External"/><Relationship Id="rId3" Type="http://schemas.microsoft.com/office/2007/relationships/media" Target="../media/media2.mp4"/><Relationship Id="rId7" Type="http://schemas.openxmlformats.org/officeDocument/2006/relationships/image" Target="../media/image13.emf"/><Relationship Id="rId12" Type="http://schemas.openxmlformats.org/officeDocument/2006/relationships/hyperlink" Target="https://git.lug.ustc.edu.cn/XuXinhang/ray-tracing3d.git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hyperlink" Target="mailto:xihxu@ucdavis.edu" TargetMode="Externa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10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DD2D96BA-BA5F-613E-BB5B-82CF6201DD05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3DB9A9F7-EC15-199E-BC58-00D77C928CD2}"/>
              </a:ext>
            </a:extLst>
          </p:cNvPr>
          <p:cNvSpPr/>
          <p:nvPr/>
        </p:nvSpPr>
        <p:spPr>
          <a:xfrm flipH="1">
            <a:off x="7672552" y="-8855007"/>
            <a:ext cx="4519448" cy="15713008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3AC82-5D19-66E2-09B8-48566BBDD0D1}"/>
              </a:ext>
            </a:extLst>
          </p:cNvPr>
          <p:cNvSpPr txBox="1"/>
          <p:nvPr/>
        </p:nvSpPr>
        <p:spPr>
          <a:xfrm>
            <a:off x="1926430" y="723770"/>
            <a:ext cx="4061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41F26"/>
                </a:solidFill>
              </a:rPr>
              <a:t>Xinhang Xu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94561-515D-71A8-772D-836F0793E217}"/>
              </a:ext>
            </a:extLst>
          </p:cNvPr>
          <p:cNvSpPr txBox="1"/>
          <p:nvPr/>
        </p:nvSpPr>
        <p:spPr>
          <a:xfrm>
            <a:off x="1600540" y="2122586"/>
            <a:ext cx="4888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 in Plasma Physics (Ph.D.)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9 Years in Magnetic Confinement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Apply Position: Plasma Physicist </a:t>
            </a:r>
          </a:p>
          <a:p>
            <a:pPr lvl="2"/>
            <a:r>
              <a:rPr lang="en-US" sz="2000" dirty="0"/>
              <a:t>	   </a:t>
            </a:r>
            <a:r>
              <a:rPr lang="en-US" i="1" dirty="0"/>
              <a:t>Requisition ID: 1156</a:t>
            </a:r>
            <a:endParaRPr lang="en-US" sz="2000" i="1" dirty="0"/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E00B2F59-985E-02E4-D9AE-9866F65E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5" y="6341349"/>
            <a:ext cx="2255095" cy="350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C3503A-2E5D-4548-B762-4B255A9710E4}"/>
              </a:ext>
            </a:extLst>
          </p:cNvPr>
          <p:cNvSpPr txBox="1"/>
          <p:nvPr/>
        </p:nvSpPr>
        <p:spPr>
          <a:xfrm rot="16200000">
            <a:off x="10613010" y="5279009"/>
            <a:ext cx="2511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Xinhang</a:t>
            </a:r>
            <a:r>
              <a:rPr lang="en-US" sz="3600" b="1" dirty="0">
                <a:solidFill>
                  <a:schemeClr val="bg1"/>
                </a:solidFill>
              </a:rPr>
              <a:t> Xu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C19F0F6-0D78-F45D-76D7-C63EC6F8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D5B1-59E1-8F46-B2B6-8D30C97D2B09}" type="datetime1">
              <a:rPr lang="en-US" smtClean="0"/>
              <a:t>10/26/2025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10/26/2025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B1F95-D504-4608-AE5A-D5BD8B82E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12B4F-0672-474F-9495-A5FD33B752FA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</p:spTree>
    <p:extLst>
      <p:ext uri="{BB962C8B-B14F-4D97-AF65-F5344CB8AC3E}">
        <p14:creationId xmlns:p14="http://schemas.microsoft.com/office/powerpoint/2010/main" val="99530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ACF3-E81C-99F1-BBE8-40C082D0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D0E5D9A-F1CD-C542-A531-8918A2D398B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E78D0C7-5ED4-71CF-0F0C-0276072CB0D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7F42D-3D1C-88D2-8A5D-36F947B5F3D0}"/>
              </a:ext>
            </a:extLst>
          </p:cNvPr>
          <p:cNvSpPr txBox="1"/>
          <p:nvPr/>
        </p:nvSpPr>
        <p:spPr>
          <a:xfrm>
            <a:off x="745709" y="2775263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2AF95-DDC9-9A7A-B212-166298F70C7D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2967A78-3D06-CBBD-5BEF-5D73A82C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F8AF-8F0A-B849-AFAC-1875E8982431}" type="datetime1">
              <a:rPr lang="en-US" smtClean="0"/>
              <a:t>10/26/2025</a:t>
            </a:fld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25157866-3420-7757-A73D-BEB869DF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5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ACF3-E81C-99F1-BBE8-40C082D0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D0E5D9A-F1CD-C542-A531-8918A2D398B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E78D0C7-5ED4-71CF-0F0C-0276072CB0D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7F42D-3D1C-88D2-8A5D-36F947B5F3D0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2AF95-DDC9-9A7A-B212-166298F70C7D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C89AD6-D21B-F663-A4AA-A3F4CBC5B41D}"/>
              </a:ext>
            </a:extLst>
          </p:cNvPr>
          <p:cNvSpPr/>
          <p:nvPr/>
        </p:nvSpPr>
        <p:spPr>
          <a:xfrm>
            <a:off x="1169915" y="1611484"/>
            <a:ext cx="2417593" cy="844532"/>
          </a:xfrm>
          <a:prstGeom prst="homePlate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AC975B8-8DF4-98F6-CFE9-4C7D1491E932}"/>
              </a:ext>
            </a:extLst>
          </p:cNvPr>
          <p:cNvSpPr/>
          <p:nvPr/>
        </p:nvSpPr>
        <p:spPr>
          <a:xfrm>
            <a:off x="3390320" y="1611484"/>
            <a:ext cx="2532906" cy="844532"/>
          </a:xfrm>
          <a:prstGeom prst="chevr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(2) 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5FBD06F3-082F-4EC8-E71F-AA75E514AF8B}"/>
              </a:ext>
            </a:extLst>
          </p:cNvPr>
          <p:cNvSpPr/>
          <p:nvPr/>
        </p:nvSpPr>
        <p:spPr>
          <a:xfrm>
            <a:off x="5709321" y="1611484"/>
            <a:ext cx="2532906" cy="844532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(3) 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104FA44-81F8-702F-AAAD-349EDB981070}"/>
              </a:ext>
            </a:extLst>
          </p:cNvPr>
          <p:cNvSpPr/>
          <p:nvPr/>
        </p:nvSpPr>
        <p:spPr>
          <a:xfrm>
            <a:off x="8045039" y="1611484"/>
            <a:ext cx="2532906" cy="844532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(4) Execution Plan &amp; Solution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66F46-0567-44ED-0BE1-ACB375539677}"/>
              </a:ext>
            </a:extLst>
          </p:cNvPr>
          <p:cNvSpPr txBox="1"/>
          <p:nvPr/>
        </p:nvSpPr>
        <p:spPr>
          <a:xfrm>
            <a:off x="1169915" y="2787321"/>
            <a:ext cx="2940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Compelling Need for Action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749DFF-55AA-723F-B22C-56B626CCCD12}"/>
              </a:ext>
            </a:extLst>
          </p:cNvPr>
          <p:cNvCxnSpPr>
            <a:cxnSpLocks/>
          </p:cNvCxnSpPr>
          <p:nvPr/>
        </p:nvCxnSpPr>
        <p:spPr>
          <a:xfrm flipV="1">
            <a:off x="2204306" y="2467075"/>
            <a:ext cx="0" cy="32024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2218AA-BF43-6A90-1DC9-025B6ED6A52D}"/>
              </a:ext>
            </a:extLst>
          </p:cNvPr>
          <p:cNvSpPr txBox="1"/>
          <p:nvPr/>
        </p:nvSpPr>
        <p:spPr>
          <a:xfrm>
            <a:off x="2403573" y="3817209"/>
            <a:ext cx="3922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Resource Allocation &amp; Requirements </a:t>
            </a:r>
            <a:r>
              <a:rPr lang="en-US" sz="1400" i="1" dirty="0"/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Project Scope and Expected Outcomes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11C56-A16A-F832-0373-F7572D70C77E}"/>
              </a:ext>
            </a:extLst>
          </p:cNvPr>
          <p:cNvCxnSpPr>
            <a:cxnSpLocks/>
          </p:cNvCxnSpPr>
          <p:nvPr/>
        </p:nvCxnSpPr>
        <p:spPr>
          <a:xfrm flipV="1">
            <a:off x="4351761" y="2480933"/>
            <a:ext cx="0" cy="135331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3F81C6-A718-B942-0EF6-7C6C7862365B}"/>
              </a:ext>
            </a:extLst>
          </p:cNvPr>
          <p:cNvSpPr txBox="1"/>
          <p:nvPr/>
        </p:nvSpPr>
        <p:spPr>
          <a:xfrm>
            <a:off x="5084465" y="5116132"/>
            <a:ext cx="49889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Proposal Refinement: Aligning Scope with Real-World Constraints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BFCB1-0A99-786F-2D96-EAC9E3C79C46}"/>
              </a:ext>
            </a:extLst>
          </p:cNvPr>
          <p:cNvCxnSpPr>
            <a:cxnSpLocks/>
          </p:cNvCxnSpPr>
          <p:nvPr/>
        </p:nvCxnSpPr>
        <p:spPr>
          <a:xfrm flipV="1">
            <a:off x="6395306" y="2467075"/>
            <a:ext cx="0" cy="255976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B4874D-F2CA-80AB-BE9E-17E05745ECB7}"/>
              </a:ext>
            </a:extLst>
          </p:cNvPr>
          <p:cNvSpPr txBox="1"/>
          <p:nvPr/>
        </p:nvSpPr>
        <p:spPr>
          <a:xfrm>
            <a:off x="6622548" y="2896368"/>
            <a:ext cx="40592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Benefit Analysis and Validation Framework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57079C-F52B-4A4A-7D0A-0404268A491B}"/>
              </a:ext>
            </a:extLst>
          </p:cNvPr>
          <p:cNvCxnSpPr>
            <a:cxnSpLocks/>
          </p:cNvCxnSpPr>
          <p:nvPr/>
        </p:nvCxnSpPr>
        <p:spPr>
          <a:xfrm flipV="1">
            <a:off x="9311492" y="2467075"/>
            <a:ext cx="0" cy="429293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A5CA947-325F-538A-5E52-8F2256EF8072}"/>
              </a:ext>
            </a:extLst>
          </p:cNvPr>
          <p:cNvCxnSpPr>
            <a:stCxn id="14" idx="0"/>
            <a:endCxn id="9" idx="0"/>
          </p:cNvCxnSpPr>
          <p:nvPr/>
        </p:nvCxnSpPr>
        <p:spPr>
          <a:xfrm rot="16200000" flipV="1">
            <a:off x="5633969" y="-1854906"/>
            <a:ext cx="12700" cy="6932780"/>
          </a:xfrm>
          <a:prstGeom prst="bentConnector3">
            <a:avLst>
              <a:gd name="adj1" fmla="val 22090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2967A78-3D06-CBBD-5BEF-5D73A82C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F8AF-8F0A-B849-AFAC-1875E8982431}" type="datetime1">
              <a:rPr lang="en-US" smtClean="0"/>
              <a:t>10/26/2025</a:t>
            </a:fld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25157866-3420-7757-A73D-BEB869DF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7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2A6F-7F86-528F-A11C-3FA0575B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9FEE7B4-969A-3A97-4F2C-86CBEC8A9534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256CFBDA-3C37-6364-7B3C-396143BD84F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9CE3F-3227-B2A3-F2ED-1D8D7C01F0B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2FDA6-AF30-8048-2377-21CF810CA14C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5E3C1-888B-712A-D3E1-4DEBB285CA48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7D04742E-3333-8951-B1AD-20443F79224C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84B90889-445B-9E36-4239-62B111C0EF85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E22EE05C-AE6F-F59A-E29F-92215DBAD0FE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5967D6F-6F2E-318F-BBBC-F7848D3F168B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1D02CD-1753-DA71-8844-F9C3FB788809}"/>
              </a:ext>
            </a:extLst>
          </p:cNvPr>
          <p:cNvCxnSpPr>
            <a:cxnSpLocks/>
          </p:cNvCxnSpPr>
          <p:nvPr/>
        </p:nvCxnSpPr>
        <p:spPr>
          <a:xfrm flipV="1">
            <a:off x="1029811" y="2521591"/>
            <a:ext cx="0" cy="32024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A232C8-798C-8E81-7179-D9F798648184}"/>
              </a:ext>
            </a:extLst>
          </p:cNvPr>
          <p:cNvSpPr txBox="1"/>
          <p:nvPr/>
        </p:nvSpPr>
        <p:spPr>
          <a:xfrm>
            <a:off x="312009" y="3647931"/>
            <a:ext cx="39476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6C9B9-2C56-4464-B455-9B2ACE8C0C15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B74E31-07E6-84E2-2283-9558ACA65D4C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7E2A932-40CA-67F7-D236-491125181F73}"/>
              </a:ext>
            </a:extLst>
          </p:cNvPr>
          <p:cNvSpPr/>
          <p:nvPr/>
        </p:nvSpPr>
        <p:spPr>
          <a:xfrm>
            <a:off x="6254457" y="1677060"/>
            <a:ext cx="2535262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00E0837-FF2E-742E-C6CA-01547E33EA42}"/>
              </a:ext>
            </a:extLst>
          </p:cNvPr>
          <p:cNvSpPr/>
          <p:nvPr/>
        </p:nvSpPr>
        <p:spPr>
          <a:xfrm>
            <a:off x="8517765" y="1677059"/>
            <a:ext cx="2036828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D0990A-4F85-29D0-12BA-3F29AC5183DD}"/>
              </a:ext>
            </a:extLst>
          </p:cNvPr>
          <p:cNvCxnSpPr>
            <a:cxnSpLocks/>
          </p:cNvCxnSpPr>
          <p:nvPr/>
        </p:nvCxnSpPr>
        <p:spPr>
          <a:xfrm flipV="1">
            <a:off x="2814544" y="2529378"/>
            <a:ext cx="0" cy="11185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BC4805-EF08-2494-CC75-8709D820F736}"/>
              </a:ext>
            </a:extLst>
          </p:cNvPr>
          <p:cNvCxnSpPr>
            <a:cxnSpLocks/>
          </p:cNvCxnSpPr>
          <p:nvPr/>
        </p:nvCxnSpPr>
        <p:spPr>
          <a:xfrm flipV="1">
            <a:off x="4371307" y="2521591"/>
            <a:ext cx="0" cy="27371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9D9B9D0-4589-AFC0-8DF1-0D15690BC455}"/>
              </a:ext>
            </a:extLst>
          </p:cNvPr>
          <p:cNvCxnSpPr>
            <a:stCxn id="14" idx="2"/>
            <a:endCxn id="29" idx="3"/>
          </p:cNvCxnSpPr>
          <p:nvPr/>
        </p:nvCxnSpPr>
        <p:spPr>
          <a:xfrm rot="5400000">
            <a:off x="3053304" y="3839594"/>
            <a:ext cx="3711660" cy="1075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F84F2D-069B-F842-5405-6CE06A0948BE}"/>
              </a:ext>
            </a:extLst>
          </p:cNvPr>
          <p:cNvSpPr txBox="1"/>
          <p:nvPr/>
        </p:nvSpPr>
        <p:spPr>
          <a:xfrm>
            <a:off x="5679920" y="3350967"/>
            <a:ext cx="4060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Section Leader: 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Chief Operator: 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Diagnostics Coordinator: 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Chief Scientist: 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E65D7B-5E51-1A10-B0CD-9E4BB651046F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310955" y="2521592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908173D3-3311-81F6-0DB6-F5DA10D1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CF3B-A578-F04A-81BA-D9F6D28C079C}" type="datetime1">
              <a:rPr lang="en-US" smtClean="0"/>
              <a:t>10/26/2025</a:t>
            </a:fld>
            <a:endParaRPr lang="en-US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0439BFE5-6BB1-3C5D-F6B1-9437597B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3EE25-F2FD-DAC6-1C19-AAA23080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3939248E-E5B2-330D-AC56-C42B8B632BD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0A71E36-5E59-E972-2C98-DB4528189AD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12047-43F5-58F7-0DF3-E3DAC6883E59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B46F0-E9FC-CF10-20CA-A26529C9678C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F1F50-E8EA-836E-A3D3-F01764AAE996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7C0F4E8-BDA0-179B-344D-FC61A712D224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435340A-3091-D3AF-A285-E9C4E8105C4A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F77E5C14-8FCB-5605-8103-AB0597D58B29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FA02BF5-0CD6-3E3B-2FB2-4B11ED07EB14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A9C2C-1665-F48A-A605-CE70C2EE8245}"/>
              </a:ext>
            </a:extLst>
          </p:cNvPr>
          <p:cNvSpPr txBox="1"/>
          <p:nvPr/>
        </p:nvSpPr>
        <p:spPr>
          <a:xfrm>
            <a:off x="312008" y="3647931"/>
            <a:ext cx="45827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EE2CE9-1A18-23FB-C2EF-D044643339F7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98CB7B-AB4A-1FCF-1308-9F4142783F20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5EE0663-037A-ABFE-B5A4-652168EDDEA1}"/>
              </a:ext>
            </a:extLst>
          </p:cNvPr>
          <p:cNvSpPr/>
          <p:nvPr/>
        </p:nvSpPr>
        <p:spPr>
          <a:xfrm>
            <a:off x="6254457" y="1677060"/>
            <a:ext cx="2535262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35F9BB71-2668-CFBF-25D3-D79AF4ABAF54}"/>
              </a:ext>
            </a:extLst>
          </p:cNvPr>
          <p:cNvSpPr/>
          <p:nvPr/>
        </p:nvSpPr>
        <p:spPr>
          <a:xfrm>
            <a:off x="8517765" y="1677059"/>
            <a:ext cx="2036828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2553D1-4FD9-9878-B825-EEEB48B5B6ED}"/>
              </a:ext>
            </a:extLst>
          </p:cNvPr>
          <p:cNvSpPr txBox="1"/>
          <p:nvPr/>
        </p:nvSpPr>
        <p:spPr>
          <a:xfrm>
            <a:off x="5679920" y="3350967"/>
            <a:ext cx="4060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Section Leader: 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Chief Operator: 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41F26"/>
                </a:solidFill>
              </a:rPr>
              <a:t>Diagnostics Coordinator: 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Chief Scientist: 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071C7C-C13C-2CCF-2CDF-2ACB8B4E84A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310955" y="2521592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33291103-5CD2-18DB-565B-FCE65E20471E}"/>
              </a:ext>
            </a:extLst>
          </p:cNvPr>
          <p:cNvSpPr/>
          <p:nvPr/>
        </p:nvSpPr>
        <p:spPr>
          <a:xfrm>
            <a:off x="2680855" y="3035200"/>
            <a:ext cx="3023754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D41F2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E6113E7-8AB8-AB40-9DC1-8A5D02A5314A}"/>
              </a:ext>
            </a:extLst>
          </p:cNvPr>
          <p:cNvSpPr/>
          <p:nvPr/>
        </p:nvSpPr>
        <p:spPr>
          <a:xfrm rot="18921823">
            <a:off x="2667486" y="4481195"/>
            <a:ext cx="3336441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84562B-F1C0-81D2-807B-56A3A139F0BB}"/>
              </a:ext>
            </a:extLst>
          </p:cNvPr>
          <p:cNvCxnSpPr>
            <a:cxnSpLocks/>
          </p:cNvCxnSpPr>
          <p:nvPr/>
        </p:nvCxnSpPr>
        <p:spPr>
          <a:xfrm>
            <a:off x="3981599" y="5029200"/>
            <a:ext cx="1741581" cy="0"/>
          </a:xfrm>
          <a:prstGeom prst="straightConnector1">
            <a:avLst/>
          </a:prstGeom>
          <a:ln w="31750">
            <a:solidFill>
              <a:srgbClr val="D41F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2E19006D-E89E-97A0-3F3B-D33902CF5D33}"/>
              </a:ext>
            </a:extLst>
          </p:cNvPr>
          <p:cNvSpPr/>
          <p:nvPr/>
        </p:nvSpPr>
        <p:spPr>
          <a:xfrm rot="1188773">
            <a:off x="3303371" y="4532083"/>
            <a:ext cx="2729484" cy="570445"/>
          </a:xfrm>
          <a:custGeom>
            <a:avLst/>
            <a:gdLst>
              <a:gd name="connsiteX0" fmla="*/ 0 w 3023754"/>
              <a:gd name="connsiteY0" fmla="*/ 175591 h 570445"/>
              <a:gd name="connsiteX1" fmla="*/ 1465118 w 3023754"/>
              <a:gd name="connsiteY1" fmla="*/ 19727 h 570445"/>
              <a:gd name="connsiteX2" fmla="*/ 3023754 w 3023754"/>
              <a:gd name="connsiteY2" fmla="*/ 570445 h 57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3754" h="570445">
                <a:moveTo>
                  <a:pt x="0" y="175591"/>
                </a:moveTo>
                <a:cubicBezTo>
                  <a:pt x="480579" y="64754"/>
                  <a:pt x="961159" y="-46082"/>
                  <a:pt x="1465118" y="19727"/>
                </a:cubicBezTo>
                <a:cubicBezTo>
                  <a:pt x="1969077" y="85536"/>
                  <a:pt x="2496415" y="327990"/>
                  <a:pt x="3023754" y="570445"/>
                </a:cubicBezTo>
              </a:path>
            </a:pathLst>
          </a:custGeom>
          <a:noFill/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CEF4D2-B224-ABB8-BE80-A78E88DB4A0E}"/>
              </a:ext>
            </a:extLst>
          </p:cNvPr>
          <p:cNvCxnSpPr>
            <a:cxnSpLocks/>
          </p:cNvCxnSpPr>
          <p:nvPr/>
        </p:nvCxnSpPr>
        <p:spPr>
          <a:xfrm>
            <a:off x="3863670" y="4215245"/>
            <a:ext cx="1741581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7C66972-7360-AB4E-9F19-91EEF06FCF88}"/>
              </a:ext>
            </a:extLst>
          </p:cNvPr>
          <p:cNvSpPr txBox="1"/>
          <p:nvPr/>
        </p:nvSpPr>
        <p:spPr>
          <a:xfrm>
            <a:off x="1991172" y="2304870"/>
            <a:ext cx="47394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Excellent communication skills and ability to engage effectively with the team. 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A19A7-FF96-5E88-8200-B92E9049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80A5-1D74-FB46-913B-CC30119AFAFC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84B20C4-E8DD-B921-B676-7980CF19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2AE77-41C4-AEE6-A1E9-1D2B8C71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E92B4280-B939-68FC-67D8-2C12CB8F9B9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E02857E-A9EF-BD85-A0CE-C2AC40FA11CB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72FB-C71B-736D-2CC5-FAC6F987B1E4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Experimental Proposal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1CBA3-00FF-6AC2-D582-EC842D4D0CE9}"/>
              </a:ext>
            </a:extLst>
          </p:cNvPr>
          <p:cNvSpPr txBox="1"/>
          <p:nvPr/>
        </p:nvSpPr>
        <p:spPr>
          <a:xfrm rot="17167862">
            <a:off x="8122270" y="3672418"/>
            <a:ext cx="552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Propose New Experimental Campaign and Corresponding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6A317-BE80-E806-F6FD-7AF9AFDA27AE}"/>
              </a:ext>
            </a:extLst>
          </p:cNvPr>
          <p:cNvSpPr txBox="1"/>
          <p:nvPr/>
        </p:nvSpPr>
        <p:spPr>
          <a:xfrm>
            <a:off x="303574" y="2920152"/>
            <a:ext cx="24192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Critical Knowledge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Foundation of Existing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The Compelling Need for Action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9F4B8894-24F6-4595-48F9-8074BAD6B361}"/>
              </a:ext>
            </a:extLst>
          </p:cNvPr>
          <p:cNvSpPr/>
          <p:nvPr/>
        </p:nvSpPr>
        <p:spPr>
          <a:xfrm>
            <a:off x="312008" y="1677059"/>
            <a:ext cx="1587489" cy="844532"/>
          </a:xfrm>
          <a:prstGeom prst="homePlat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 Challenge Targeting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29C0214-2C87-8143-CAAA-F3247B9B0A0A}"/>
              </a:ext>
            </a:extLst>
          </p:cNvPr>
          <p:cNvSpPr/>
          <p:nvPr/>
        </p:nvSpPr>
        <p:spPr>
          <a:xfrm>
            <a:off x="1770015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Design 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B9913A9-F1E9-4825-922E-AE78D43C5FE1}"/>
              </a:ext>
            </a:extLst>
          </p:cNvPr>
          <p:cNvSpPr/>
          <p:nvPr/>
        </p:nvSpPr>
        <p:spPr>
          <a:xfrm>
            <a:off x="3292764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Coordinate with Teams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8EB398A-BAB7-B1A5-FA77-7D21663FEA86}"/>
              </a:ext>
            </a:extLst>
          </p:cNvPr>
          <p:cNvSpPr/>
          <p:nvPr/>
        </p:nvSpPr>
        <p:spPr>
          <a:xfrm>
            <a:off x="4826490" y="1677059"/>
            <a:ext cx="1663208" cy="844532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Execution Plan &amp; Solution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B22B1F-470F-26AA-BD45-3B5D16BE4819}"/>
              </a:ext>
            </a:extLst>
          </p:cNvPr>
          <p:cNvCxnSpPr>
            <a:cxnSpLocks/>
          </p:cNvCxnSpPr>
          <p:nvPr/>
        </p:nvCxnSpPr>
        <p:spPr>
          <a:xfrm flipV="1">
            <a:off x="1029811" y="2521591"/>
            <a:ext cx="0" cy="32024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38D58B-234C-E16B-3D96-2247A53210D8}"/>
              </a:ext>
            </a:extLst>
          </p:cNvPr>
          <p:cNvSpPr txBox="1"/>
          <p:nvPr/>
        </p:nvSpPr>
        <p:spPr>
          <a:xfrm>
            <a:off x="312008" y="3647931"/>
            <a:ext cx="45827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Target Plasma Equilibrium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Resource Allocation &amp; Requirements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(Machine, Heating, Diagnostics, Simulation, Computer)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Proposed Project Timeline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Initial Project Scope and Expected Outcomes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D27EB-EBE6-BD23-8BE9-13634A5D1054}"/>
              </a:ext>
            </a:extLst>
          </p:cNvPr>
          <p:cNvSpPr txBox="1"/>
          <p:nvPr/>
        </p:nvSpPr>
        <p:spPr>
          <a:xfrm>
            <a:off x="312008" y="4832807"/>
            <a:ext cx="4988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Meeting Objective: Proposal Kick-off and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Stakeholder Coordination: Engaging Key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Critical Discussion: Key Challenges and Points of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Proposal Refinement: Aligning Scope with Real-World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894484-B43A-6610-5539-88EB98F57BD2}"/>
              </a:ext>
            </a:extLst>
          </p:cNvPr>
          <p:cNvSpPr txBox="1"/>
          <p:nvPr/>
        </p:nvSpPr>
        <p:spPr>
          <a:xfrm>
            <a:off x="312008" y="5848530"/>
            <a:ext cx="4059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Risk Assessment, Mitigation, and Contingency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Project Timeline and Execution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Data Management and Curation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Benefit Analysis and Validation Framework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592DD75-93C1-3AFE-D886-BB51EECCBC52}"/>
              </a:ext>
            </a:extLst>
          </p:cNvPr>
          <p:cNvSpPr/>
          <p:nvPr/>
        </p:nvSpPr>
        <p:spPr>
          <a:xfrm>
            <a:off x="6254457" y="1677060"/>
            <a:ext cx="1902907" cy="844532"/>
          </a:xfrm>
          <a:prstGeom prst="chevron">
            <a:avLst/>
          </a:prstGeom>
          <a:solidFill>
            <a:srgbClr val="D41F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Phase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CD59706-5495-3FC7-42F8-FEE1E761BBAD}"/>
              </a:ext>
            </a:extLst>
          </p:cNvPr>
          <p:cNvSpPr/>
          <p:nvPr/>
        </p:nvSpPr>
        <p:spPr>
          <a:xfrm>
            <a:off x="7911762" y="1677059"/>
            <a:ext cx="2642831" cy="844532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Delivery Phase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55FCAA-63A2-A773-706D-BA3FBFE2794C}"/>
              </a:ext>
            </a:extLst>
          </p:cNvPr>
          <p:cNvCxnSpPr>
            <a:cxnSpLocks/>
          </p:cNvCxnSpPr>
          <p:nvPr/>
        </p:nvCxnSpPr>
        <p:spPr>
          <a:xfrm flipV="1">
            <a:off x="2814544" y="2529378"/>
            <a:ext cx="0" cy="11185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0D2567-E274-DE7D-F432-F949EFD6FBC9}"/>
              </a:ext>
            </a:extLst>
          </p:cNvPr>
          <p:cNvCxnSpPr>
            <a:cxnSpLocks/>
          </p:cNvCxnSpPr>
          <p:nvPr/>
        </p:nvCxnSpPr>
        <p:spPr>
          <a:xfrm flipV="1">
            <a:off x="4371307" y="2521591"/>
            <a:ext cx="0" cy="27371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79BF907-E517-87BC-7219-95CBD8AFFC0F}"/>
              </a:ext>
            </a:extLst>
          </p:cNvPr>
          <p:cNvCxnSpPr>
            <a:stCxn id="14" idx="2"/>
            <a:endCxn id="29" idx="3"/>
          </p:cNvCxnSpPr>
          <p:nvPr/>
        </p:nvCxnSpPr>
        <p:spPr>
          <a:xfrm rot="5400000">
            <a:off x="3053304" y="3839594"/>
            <a:ext cx="3711660" cy="1075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2DD1E4-32CC-3F6F-2B1C-3D575CE5BB4A}"/>
              </a:ext>
            </a:extLst>
          </p:cNvPr>
          <p:cNvSpPr txBox="1"/>
          <p:nvPr/>
        </p:nvSpPr>
        <p:spPr>
          <a:xfrm>
            <a:off x="5498546" y="3257200"/>
            <a:ext cx="207415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D41F26"/>
                </a:solidFill>
              </a:rPr>
              <a:t>Section Leader:</a:t>
            </a:r>
          </a:p>
          <a:p>
            <a:pPr marL="236538"/>
            <a:r>
              <a:rPr lang="en-US" sz="700" dirty="0">
                <a:solidFill>
                  <a:srgbClr val="D41F26"/>
                </a:solidFill>
              </a:rPr>
              <a:t>Campaign Overview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Chief Operator: </a:t>
            </a:r>
          </a:p>
          <a:p>
            <a:pPr marL="288925"/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Execute Shots According to the Latest Approved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D41F26"/>
                </a:solidFill>
              </a:rPr>
              <a:t>Diagnostics Coordinator:</a:t>
            </a:r>
          </a:p>
          <a:p>
            <a:pPr marL="236538"/>
            <a:r>
              <a:rPr lang="en-US" sz="700" dirty="0">
                <a:solidFill>
                  <a:srgbClr val="D41F26"/>
                </a:solidFill>
              </a:rPr>
              <a:t>Ensure Diagnostic Availability and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70C0"/>
                </a:solidFill>
              </a:rPr>
              <a:t>Chief Scientist: </a:t>
            </a:r>
          </a:p>
          <a:p>
            <a:pPr marL="288925"/>
            <a:r>
              <a:rPr lang="en-US" sz="700" dirty="0">
                <a:solidFill>
                  <a:srgbClr val="0070C0"/>
                </a:solidFill>
              </a:rPr>
              <a:t>Provide Real-Time Analysis and Shot-to-Shot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D41F2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98075E-89EB-FACD-04A7-C5A8CDD87C9B}"/>
              </a:ext>
            </a:extLst>
          </p:cNvPr>
          <p:cNvCxnSpPr>
            <a:cxnSpLocks/>
          </p:cNvCxnSpPr>
          <p:nvPr/>
        </p:nvCxnSpPr>
        <p:spPr>
          <a:xfrm flipH="1" flipV="1">
            <a:off x="6503743" y="2540075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427567-FEDE-593B-A68C-DF3C1E0B84AC}"/>
              </a:ext>
            </a:extLst>
          </p:cNvPr>
          <p:cNvSpPr txBox="1"/>
          <p:nvPr/>
        </p:nvSpPr>
        <p:spPr>
          <a:xfrm>
            <a:off x="7675820" y="3235807"/>
            <a:ext cx="2478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Next Day Express Experimental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Scientific Publications (Classified and Publication)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/>
              <a:t>Rapid Iteration of Burning Plasma Operations and Machine Development through Knowledge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-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Guided Experimentation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9F9887-4E98-F412-9BED-2A6F382539C7}"/>
              </a:ext>
            </a:extLst>
          </p:cNvPr>
          <p:cNvCxnSpPr>
            <a:cxnSpLocks/>
          </p:cNvCxnSpPr>
          <p:nvPr/>
        </p:nvCxnSpPr>
        <p:spPr>
          <a:xfrm flipH="1" flipV="1">
            <a:off x="9036427" y="2529378"/>
            <a:ext cx="5165" cy="69864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D1FB483-C4EE-D240-1164-AE1C571C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22BE7-AF4B-5F47-8077-409BD3D934F0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F49A0D-5A06-94F7-AF6F-EBC6FA49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57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2271696" y="3005205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1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Hi-Res MATLAB Logo Download | Logos - NUMI">
            <a:extLst>
              <a:ext uri="{FF2B5EF4-FFF2-40B4-BE49-F238E27FC236}">
                <a16:creationId xmlns:a16="http://schemas.microsoft.com/office/drawing/2014/main" id="{BB4F16F1-9BFD-5F02-9481-46A38AB0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42" y="894135"/>
            <a:ext cx="4272810" cy="23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9BB4EC-64ED-4F0E-F184-C27628B2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63" y="3722914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FD967-9FB6-A174-5991-94CA0ED03FC3}"/>
              </a:ext>
            </a:extLst>
          </p:cNvPr>
          <p:cNvSpPr txBox="1"/>
          <p:nvPr/>
        </p:nvSpPr>
        <p:spPr>
          <a:xfrm>
            <a:off x="3581400" y="147680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F20B0-0D0F-5215-3C30-C939F7DA37EE}"/>
              </a:ext>
            </a:extLst>
          </p:cNvPr>
          <p:cNvSpPr txBox="1"/>
          <p:nvPr/>
        </p:nvSpPr>
        <p:spPr>
          <a:xfrm>
            <a:off x="3581400" y="227419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8E1E0-DCC6-BC11-6D5A-9E7A2625C6F8}"/>
              </a:ext>
            </a:extLst>
          </p:cNvPr>
          <p:cNvSpPr txBox="1"/>
          <p:nvPr/>
        </p:nvSpPr>
        <p:spPr>
          <a:xfrm>
            <a:off x="5465891" y="1476808"/>
            <a:ext cx="2039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8,000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F70C9-43A2-1616-D964-38D0891CA59C}"/>
              </a:ext>
            </a:extLst>
          </p:cNvPr>
          <p:cNvSpPr txBox="1"/>
          <p:nvPr/>
        </p:nvSpPr>
        <p:spPr>
          <a:xfrm>
            <a:off x="5352157" y="238191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5CB34-5121-A351-D604-3F0CC145B6B8}"/>
              </a:ext>
            </a:extLst>
          </p:cNvPr>
          <p:cNvSpPr txBox="1"/>
          <p:nvPr/>
        </p:nvSpPr>
        <p:spPr>
          <a:xfrm>
            <a:off x="9006480" y="147680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2B3F8-28B5-0BCB-7309-22ACBD3B4B87}"/>
              </a:ext>
            </a:extLst>
          </p:cNvPr>
          <p:cNvSpPr txBox="1"/>
          <p:nvPr/>
        </p:nvSpPr>
        <p:spPr>
          <a:xfrm>
            <a:off x="8337380" y="2276526"/>
            <a:ext cx="225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Plasma Physics Model Development (Leader)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1C39A-ADAF-C8F7-45AC-496A14750A14}"/>
              </a:ext>
            </a:extLst>
          </p:cNvPr>
          <p:cNvSpPr txBox="1"/>
          <p:nvPr/>
        </p:nvSpPr>
        <p:spPr>
          <a:xfrm>
            <a:off x="3380288" y="3652003"/>
            <a:ext cx="1026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FEE34-3E89-2FEE-237B-DAB1BEC2BE72}"/>
              </a:ext>
            </a:extLst>
          </p:cNvPr>
          <p:cNvSpPr txBox="1"/>
          <p:nvPr/>
        </p:nvSpPr>
        <p:spPr>
          <a:xfrm>
            <a:off x="3625667" y="439218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533E3-2035-C118-69A7-62E172B838D5}"/>
              </a:ext>
            </a:extLst>
          </p:cNvPr>
          <p:cNvSpPr txBox="1"/>
          <p:nvPr/>
        </p:nvSpPr>
        <p:spPr>
          <a:xfrm>
            <a:off x="5510158" y="3594798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1,000 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81E7D-A245-BE5A-AF85-0D07ADFD183C}"/>
              </a:ext>
            </a:extLst>
          </p:cNvPr>
          <p:cNvSpPr txBox="1"/>
          <p:nvPr/>
        </p:nvSpPr>
        <p:spPr>
          <a:xfrm>
            <a:off x="5396424" y="449990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5F945-C8EF-7325-9F6C-DDAFC208CCB9}"/>
              </a:ext>
            </a:extLst>
          </p:cNvPr>
          <p:cNvSpPr txBox="1"/>
          <p:nvPr/>
        </p:nvSpPr>
        <p:spPr>
          <a:xfrm>
            <a:off x="9050747" y="359479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0F831-4B2E-D40F-43D4-5C2E0CC4746E}"/>
              </a:ext>
            </a:extLst>
          </p:cNvPr>
          <p:cNvSpPr txBox="1"/>
          <p:nvPr/>
        </p:nvSpPr>
        <p:spPr>
          <a:xfrm>
            <a:off x="8243123" y="4392183"/>
            <a:ext cx="2095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 Tracing Calculation and Diagnostics Hardware 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CB2BA-6417-0140-1F19-C49B7D9DF980}"/>
              </a:ext>
            </a:extLst>
          </p:cNvPr>
          <p:cNvSpPr txBox="1"/>
          <p:nvPr/>
        </p:nvSpPr>
        <p:spPr>
          <a:xfrm>
            <a:off x="1402490" y="2797413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52470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USPR@B=0">
            <a:hlinkClick r:id="" action="ppaction://media"/>
            <a:extLst>
              <a:ext uri="{FF2B5EF4-FFF2-40B4-BE49-F238E27FC236}">
                <a16:creationId xmlns:a16="http://schemas.microsoft.com/office/drawing/2014/main" id="{C77DA6DF-362C-4E4C-B93C-2D373F08E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4345" y="1288459"/>
            <a:ext cx="3051867" cy="1735198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48D84-8B56-3178-68C9-99898C0828D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E7F71-500D-59E0-6800-EFD07F7C44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10/27/2025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6B01B0-FB39-AE9C-8DFA-37E7EF24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DE7C3-4140-4B65-BFBF-36501EA5BE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580903" y="1388755"/>
            <a:ext cx="2528831" cy="1437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E48CC-8A05-4778-BD2C-9A07A7C21B43}"/>
              </a:ext>
            </a:extLst>
          </p:cNvPr>
          <p:cNvSpPr txBox="1"/>
          <p:nvPr/>
        </p:nvSpPr>
        <p:spPr>
          <a:xfrm>
            <a:off x="4109734" y="1457892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7BC82-0BFF-4B87-8741-B927FB529760}"/>
              </a:ext>
            </a:extLst>
          </p:cNvPr>
          <p:cNvSpPr txBox="1"/>
          <p:nvPr/>
        </p:nvSpPr>
        <p:spPr>
          <a:xfrm>
            <a:off x="4103818" y="1866551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Signal vs. Time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CF8299A3-975A-4869-9E33-A48A2F94D2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7" t="10170" r="8718" b="12264"/>
          <a:stretch/>
        </p:blipFill>
        <p:spPr>
          <a:xfrm>
            <a:off x="4105103" y="2815499"/>
            <a:ext cx="2743201" cy="1814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D46473-C896-477A-B3E0-5A0D3DDE0050}"/>
              </a:ext>
            </a:extLst>
          </p:cNvPr>
          <p:cNvSpPr txBox="1"/>
          <p:nvPr/>
        </p:nvSpPr>
        <p:spPr>
          <a:xfrm>
            <a:off x="1519447" y="322376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78F46-EE1F-4A73-87C9-9E791EC5E99C}"/>
              </a:ext>
            </a:extLst>
          </p:cNvPr>
          <p:cNvSpPr txBox="1"/>
          <p:nvPr/>
        </p:nvSpPr>
        <p:spPr>
          <a:xfrm>
            <a:off x="1576319" y="3513723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3D Ray Tracing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7939B-CF01-4E9C-A083-23E11CF5D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23" y="4184623"/>
            <a:ext cx="1485031" cy="1780888"/>
          </a:xfrm>
          <a:prstGeom prst="rect">
            <a:avLst/>
          </a:prstGeom>
        </p:spPr>
      </p:pic>
      <p:pic>
        <p:nvPicPr>
          <p:cNvPr id="24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2AF01477-AE88-4873-9FCC-5A020A3E93CF}"/>
              </a:ext>
            </a:extLst>
          </p:cNvPr>
          <p:cNvPicPr/>
          <p:nvPr/>
        </p:nvPicPr>
        <p:blipFill rotWithShape="1">
          <a:blip r:embed="rId10"/>
          <a:srcRect l="54659" t="14294"/>
          <a:stretch/>
        </p:blipFill>
        <p:spPr>
          <a:xfrm>
            <a:off x="2272622" y="4652886"/>
            <a:ext cx="1920383" cy="1287186"/>
          </a:xfrm>
          <a:prstGeom prst="rect">
            <a:avLst/>
          </a:prstGeom>
          <a:ln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2C910A-9BF7-4F9A-97DB-6CFE787EBE77}"/>
              </a:ext>
            </a:extLst>
          </p:cNvPr>
          <p:cNvSpPr txBox="1"/>
          <p:nvPr/>
        </p:nvSpPr>
        <p:spPr>
          <a:xfrm>
            <a:off x="4229073" y="4650148"/>
            <a:ext cx="297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LABVIEW + PYTHON (Released in 2025)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FEBE4-5476-4462-9DC3-1CB9D46C80D0}"/>
              </a:ext>
            </a:extLst>
          </p:cNvPr>
          <p:cNvSpPr txBox="1"/>
          <p:nvPr/>
        </p:nvSpPr>
        <p:spPr>
          <a:xfrm>
            <a:off x="4262614" y="5293067"/>
            <a:ext cx="291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Auto-Calibration and Control</a:t>
            </a:r>
          </a:p>
        </p:txBody>
      </p:sp>
      <p:pic>
        <p:nvPicPr>
          <p:cNvPr id="8" name="Avalanche_envolution,Bz=1.73">
            <a:hlinkClick r:id="" action="ppaction://media"/>
            <a:extLst>
              <a:ext uri="{FF2B5EF4-FFF2-40B4-BE49-F238E27FC236}">
                <a16:creationId xmlns:a16="http://schemas.microsoft.com/office/drawing/2014/main" id="{B82E9726-1AC1-43B2-B5F6-94AE6BBAA0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41496" y="2250508"/>
            <a:ext cx="2941837" cy="22063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58A693-E2AD-45D5-9FAE-EAB61EF7D78C}"/>
              </a:ext>
            </a:extLst>
          </p:cNvPr>
          <p:cNvSpPr txBox="1"/>
          <p:nvPr/>
        </p:nvSpPr>
        <p:spPr>
          <a:xfrm>
            <a:off x="7498088" y="165317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7C322-AFC4-477C-A811-B5EE2C7B4530}"/>
              </a:ext>
            </a:extLst>
          </p:cNvPr>
          <p:cNvSpPr txBox="1"/>
          <p:nvPr/>
        </p:nvSpPr>
        <p:spPr>
          <a:xfrm>
            <a:off x="7492172" y="2061835"/>
            <a:ext cx="322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Velocity distribution vs.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BB63F-3202-B842-1EC7-1784618DB429}"/>
              </a:ext>
            </a:extLst>
          </p:cNvPr>
          <p:cNvSpPr txBox="1"/>
          <p:nvPr/>
        </p:nvSpPr>
        <p:spPr>
          <a:xfrm>
            <a:off x="2758178" y="6161066"/>
            <a:ext cx="649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1.3D </a:t>
            </a:r>
            <a:r>
              <a:rPr lang="en-US" altLang="zh-CN" sz="1200" dirty="0"/>
              <a:t>ray-tracing : </a:t>
            </a:r>
            <a:r>
              <a:rPr lang="en-US" altLang="zh-CN" sz="1200" dirty="0">
                <a:hlinkClick r:id="rId12"/>
              </a:rPr>
              <a:t>https://git.lug.ustc.edu.cn/XuXinhang/ray-tracing3d.git</a:t>
            </a:r>
            <a:endParaRPr lang="en-US" altLang="zh-CN" sz="1200" dirty="0"/>
          </a:p>
          <a:p>
            <a:r>
              <a:rPr lang="en-US" sz="1200" dirty="0"/>
              <a:t>2.Kinetic + synthetic simulation: </a:t>
            </a:r>
            <a:r>
              <a:rPr lang="en-US" sz="1200" dirty="0">
                <a:hlinkClick r:id="rId13"/>
              </a:rPr>
              <a:t>https://git.lug.ustc.edu.cn/XuXinhang/kinetic_simulation.git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617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95AA-B80A-270F-F59F-AC9F2DD6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220DADCC-C1E7-D0DF-CBCB-25960890F97C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80C600A-7B7A-F0DC-34F1-7E0AC3FB29E6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D40BE-F6F8-6C87-DD17-D3BAE2FDE9EE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The Right Skills, The Right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0B959-6BD4-6183-58B6-FB419D74ED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Right Skills, The Right Experience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50E122A-FC67-711A-1708-3940A32B3666}"/>
              </a:ext>
            </a:extLst>
          </p:cNvPr>
          <p:cNvSpPr/>
          <p:nvPr/>
        </p:nvSpPr>
        <p:spPr>
          <a:xfrm>
            <a:off x="1361983" y="1435973"/>
            <a:ext cx="9039317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Ph.D. in Plasma Physics in 2023  + 2 Year Postdoc (UC Davis)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3C5800A-3269-A25D-31B5-C7808AA55716}"/>
              </a:ext>
            </a:extLst>
          </p:cNvPr>
          <p:cNvSpPr/>
          <p:nvPr/>
        </p:nvSpPr>
        <p:spPr>
          <a:xfrm>
            <a:off x="1169915" y="2033750"/>
            <a:ext cx="9039318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Years Experience in Fusion Physics and Magnetized Plasma Research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5AAF3225-67D9-B237-4F23-D649BC4D2459}"/>
              </a:ext>
            </a:extLst>
          </p:cNvPr>
          <p:cNvSpPr/>
          <p:nvPr/>
        </p:nvSpPr>
        <p:spPr>
          <a:xfrm>
            <a:off x="1034010" y="2647052"/>
            <a:ext cx="9039318" cy="418743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Success on Plasma Physics Model Development and Experimental Validation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F9FA4B0-FF4F-7C77-C9A4-BC3BD03113AB}"/>
              </a:ext>
            </a:extLst>
          </p:cNvPr>
          <p:cNvSpPr/>
          <p:nvPr/>
        </p:nvSpPr>
        <p:spPr>
          <a:xfrm>
            <a:off x="855013" y="3260354"/>
            <a:ext cx="9039318" cy="636237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Multidisciplinary Research Activities: Plasma Physics, Diagnostic Hardware, Microwave Technology, Laser Development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34067DB-C6B0-DDE4-8A43-683B81225F2E}"/>
              </a:ext>
            </a:extLst>
          </p:cNvPr>
          <p:cNvSpPr/>
          <p:nvPr/>
        </p:nvSpPr>
        <p:spPr>
          <a:xfrm>
            <a:off x="659442" y="4077031"/>
            <a:ext cx="9039318" cy="56685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Years Team Working Experience and Qualified Communication Skill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(Public Science Facility and Academic Research Group)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074C278-6E57-92C4-8C61-A144E685A07A}"/>
              </a:ext>
            </a:extLst>
          </p:cNvPr>
          <p:cNvSpPr/>
          <p:nvPr/>
        </p:nvSpPr>
        <p:spPr>
          <a:xfrm>
            <a:off x="457976" y="4819653"/>
            <a:ext cx="9039318" cy="602374"/>
          </a:xfrm>
          <a:prstGeom prst="parallelogram">
            <a:avLst>
              <a:gd name="adj" fmla="val 28060"/>
            </a:avLst>
          </a:prstGeom>
          <a:solidFill>
            <a:srgbClr val="D41F26">
              <a:alpha val="3475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Development, Data Interpretation, Automation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(MATLAB primary,   Python) 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94FC613-3533-B9F1-6F01-AB13ACC8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7BD3-8F53-3740-A9F4-B131F199A144}" type="datetime1">
              <a:rPr lang="en-US" smtClean="0"/>
              <a:t>10/26/2025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F6AB90-FB2C-FDE8-735C-1BC4EB71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72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1D63F-5ED8-D9CC-DE59-DFF89FE7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7A2B2A9-9FB2-2BE0-2CAF-A06A4346577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A465F95-3FED-3914-CC2A-4F9B1B6479F4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061C3-A5FC-030F-ADD4-3FC784B2C205}"/>
              </a:ext>
            </a:extLst>
          </p:cNvPr>
          <p:cNvSpPr txBox="1"/>
          <p:nvPr/>
        </p:nvSpPr>
        <p:spPr>
          <a:xfrm>
            <a:off x="1169915" y="290286"/>
            <a:ext cx="971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Education and Research Activities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E653D3-469F-DDD8-7450-873181BF231B}"/>
              </a:ext>
            </a:extLst>
          </p:cNvPr>
          <p:cNvSpPr txBox="1"/>
          <p:nvPr/>
        </p:nvSpPr>
        <p:spPr>
          <a:xfrm rot="17167862">
            <a:off x="8680281" y="4383120"/>
            <a:ext cx="370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Self Introduction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39547F-299F-CF37-2052-EAD8932CFEC5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496291" y="1602797"/>
            <a:ext cx="0" cy="4112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C788D9-4170-6575-29CC-E4EEC43CD0D3}"/>
              </a:ext>
            </a:extLst>
          </p:cNvPr>
          <p:cNvSpPr/>
          <p:nvPr/>
        </p:nvSpPr>
        <p:spPr>
          <a:xfrm>
            <a:off x="1369003" y="1348221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3E8C0-ACD5-8788-F220-E10C31CE3287}"/>
              </a:ext>
            </a:extLst>
          </p:cNvPr>
          <p:cNvSpPr txBox="1"/>
          <p:nvPr/>
        </p:nvSpPr>
        <p:spPr>
          <a:xfrm>
            <a:off x="1750867" y="1275454"/>
            <a:ext cx="8156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2016 – 2023	University of Science and Technology of China, 	EAST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B4148-5A21-A3B6-BA71-69C14DF8FD3C}"/>
              </a:ext>
            </a:extLst>
          </p:cNvPr>
          <p:cNvSpPr/>
          <p:nvPr/>
        </p:nvSpPr>
        <p:spPr>
          <a:xfrm>
            <a:off x="1369003" y="3507556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E4A70-21AB-AC53-BD37-30C2416B2F71}"/>
              </a:ext>
            </a:extLst>
          </p:cNvPr>
          <p:cNvSpPr txBox="1"/>
          <p:nvPr/>
        </p:nvSpPr>
        <p:spPr>
          <a:xfrm>
            <a:off x="1750867" y="3434791"/>
            <a:ext cx="754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2023 – 2025	University of California at Davis,   NSTX-Upgrade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713E75-6319-79C8-8267-6BE56FC27988}"/>
              </a:ext>
            </a:extLst>
          </p:cNvPr>
          <p:cNvGrpSpPr/>
          <p:nvPr/>
        </p:nvGrpSpPr>
        <p:grpSpPr>
          <a:xfrm>
            <a:off x="272741" y="4470825"/>
            <a:ext cx="955262" cy="1246495"/>
            <a:chOff x="260437" y="4198453"/>
            <a:chExt cx="955262" cy="12464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7FF7-3CD0-E2F9-E0C3-1CCC3930A5BE}"/>
                </a:ext>
              </a:extLst>
            </p:cNvPr>
            <p:cNvSpPr txBox="1"/>
            <p:nvPr/>
          </p:nvSpPr>
          <p:spPr>
            <a:xfrm>
              <a:off x="440551" y="4198453"/>
              <a:ext cx="595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rgbClr val="D41F26"/>
                  </a:solidFill>
                </a:rPr>
                <a:t>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AB04AE-E548-2812-4F0B-91F84961B31A}"/>
                </a:ext>
              </a:extLst>
            </p:cNvPr>
            <p:cNvSpPr txBox="1"/>
            <p:nvPr/>
          </p:nvSpPr>
          <p:spPr>
            <a:xfrm>
              <a:off x="260437" y="4983283"/>
              <a:ext cx="955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D41F26"/>
                  </a:solidFill>
                </a:rPr>
                <a:t>Years</a:t>
              </a:r>
            </a:p>
          </p:txBody>
        </p: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E85A6971-48B9-FECE-6008-21ACFAFD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5549-AE86-EC43-9A92-469E139D5D21}" type="datetime1">
              <a:rPr lang="en-US" smtClean="0"/>
              <a:t>10/26/2025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EEB95D5-0912-8E5E-F1B2-6B974209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CC9C-2F70-4195-B6B0-DC48D64742F4}"/>
              </a:ext>
            </a:extLst>
          </p:cNvPr>
          <p:cNvSpPr txBox="1"/>
          <p:nvPr/>
        </p:nvSpPr>
        <p:spPr>
          <a:xfrm>
            <a:off x="1944693" y="2587849"/>
            <a:ext cx="875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Plasma theory model development, (2) Diagnostics development and application, </a:t>
            </a:r>
          </a:p>
          <a:p>
            <a:r>
              <a:rPr lang="en-US" dirty="0"/>
              <a:t>(3) Physics campaign and data interpretation, (4) Model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31566-7E41-4827-BCA9-AC03A1AC7C43}"/>
              </a:ext>
            </a:extLst>
          </p:cNvPr>
          <p:cNvSpPr/>
          <p:nvPr/>
        </p:nvSpPr>
        <p:spPr>
          <a:xfrm>
            <a:off x="1949969" y="1627141"/>
            <a:ext cx="8156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Ph.D. Major in Plasma Physics</a:t>
            </a:r>
          </a:p>
          <a:p>
            <a:r>
              <a:rPr lang="en-US" dirty="0"/>
              <a:t>Dissertation Title: Numerical Study of the Kinetic Evolution of Non-thermal Electrons in Tokamak and its Influence on Cyclotron Radiation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65710-325A-4A21-86C1-7DE02AF87D41}"/>
              </a:ext>
            </a:extLst>
          </p:cNvPr>
          <p:cNvSpPr/>
          <p:nvPr/>
        </p:nvSpPr>
        <p:spPr>
          <a:xfrm>
            <a:off x="1944693" y="3744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Postdoc,  Spherical Tokamak Physics Study and Diagnostics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C0310-0364-4F5E-8D40-44B1C2F9C794}"/>
              </a:ext>
            </a:extLst>
          </p:cNvPr>
          <p:cNvSpPr/>
          <p:nvPr/>
        </p:nvSpPr>
        <p:spPr>
          <a:xfrm>
            <a:off x="1944693" y="4450178"/>
            <a:ext cx="6544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(1) Laser-based and microwave-based diagnostics development</a:t>
            </a:r>
          </a:p>
          <a:p>
            <a:pPr fontAlgn="base"/>
            <a:r>
              <a:rPr lang="en-US" dirty="0"/>
              <a:t>(2) Young research mentoring and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052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hmond BC | Tourism info about Richmond BC">
            <a:extLst>
              <a:ext uri="{FF2B5EF4-FFF2-40B4-BE49-F238E27FC236}">
                <a16:creationId xmlns:a16="http://schemas.microsoft.com/office/drawing/2014/main" id="{98BF18DC-8DDE-B261-5C07-DC65DAB61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58" b="19480"/>
          <a:stretch>
            <a:fillRect/>
          </a:stretch>
        </p:blipFill>
        <p:spPr bwMode="auto">
          <a:xfrm>
            <a:off x="0" y="-28511"/>
            <a:ext cx="12192000" cy="68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2F584-A209-E8E1-1E63-50D4ED89AD82}"/>
              </a:ext>
            </a:extLst>
          </p:cNvPr>
          <p:cNvSpPr txBox="1"/>
          <p:nvPr/>
        </p:nvSpPr>
        <p:spPr>
          <a:xfrm>
            <a:off x="4459266" y="2455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E98AB-E142-FB7C-3235-F56709348E47}"/>
              </a:ext>
            </a:extLst>
          </p:cNvPr>
          <p:cNvSpPr txBox="1"/>
          <p:nvPr/>
        </p:nvSpPr>
        <p:spPr>
          <a:xfrm>
            <a:off x="838200" y="1840480"/>
            <a:ext cx="97963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"I am excited by the prospect of contributing to </a:t>
            </a:r>
            <a:r>
              <a:rPr lang="en-US" altLang="zh-CN" sz="4000" b="1" i="0" dirty="0">
                <a:solidFill>
                  <a:schemeClr val="bg1"/>
                </a:solidFill>
                <a:effectLst/>
                <a:latin typeface="quote-cjk-patch"/>
              </a:rPr>
              <a:t>new fusion future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."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9EC9E-6F88-1899-1091-66C0E0419338}"/>
              </a:ext>
            </a:extLst>
          </p:cNvPr>
          <p:cNvSpPr txBox="1"/>
          <p:nvPr/>
        </p:nvSpPr>
        <p:spPr>
          <a:xfrm>
            <a:off x="5110619" y="4585969"/>
            <a:ext cx="45772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i="0" dirty="0">
                <a:solidFill>
                  <a:schemeClr val="bg1"/>
                </a:solidFill>
                <a:effectLst/>
                <a:latin typeface="quote-cjk-patch"/>
              </a:rPr>
              <a:t>Xinhang Xu</a:t>
            </a:r>
          </a:p>
          <a:p>
            <a:pPr algn="r"/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xihxu@ucdavis.edu</a:t>
            </a:r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rgbClr val="FFFF00"/>
                </a:solidFill>
              </a:rPr>
              <a:t>xuxh@mail.ustc.edu.cn</a:t>
            </a: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White Maple Leaf On A Red Background The Symbol Of Canada ...">
            <a:extLst>
              <a:ext uri="{FF2B5EF4-FFF2-40B4-BE49-F238E27FC236}">
                <a16:creationId xmlns:a16="http://schemas.microsoft.com/office/drawing/2014/main" id="{15502137-7DE5-C346-6ADB-1E0FD124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000B"/>
              </a:clrFrom>
              <a:clrTo>
                <a:srgbClr val="FF00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998" y="4503473"/>
            <a:ext cx="2218002" cy="22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1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BE1C3-95CC-4DAB-B93F-750A1FD3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5" y="1859560"/>
            <a:ext cx="2737636" cy="4067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-58508" y="1436724"/>
            <a:ext cx="3528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How to understand sudden rise ECE emission?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5D5DD-4BEB-441F-8143-2F5E008BFCD2}"/>
              </a:ext>
            </a:extLst>
          </p:cNvPr>
          <p:cNvSpPr/>
          <p:nvPr/>
        </p:nvSpPr>
        <p:spPr>
          <a:xfrm>
            <a:off x="2078893" y="2594708"/>
            <a:ext cx="617415" cy="47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8F2B4C-28E1-408A-9043-297E37CCD387}"/>
              </a:ext>
            </a:extLst>
          </p:cNvPr>
          <p:cNvCxnSpPr>
            <a:cxnSpLocks/>
            <a:endCxn id="14" idx="0"/>
          </p:cNvCxnSpPr>
          <p:nvPr/>
        </p:nvCxnSpPr>
        <p:spPr>
          <a:xfrm flipH="1" flipV="1">
            <a:off x="1561553" y="1859560"/>
            <a:ext cx="483426" cy="9441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</a:t>
                </a:r>
                <a:r>
                  <a:rPr lang="en-US" sz="1050" b="1" dirty="0"/>
                  <a:t>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167" y="3961498"/>
            <a:ext cx="5076624" cy="1852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095591" y="3739422"/>
            <a:ext cx="4468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of output parameters with experimental data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EA4D4-47F0-43C2-98FB-4B5C1FA2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452" y="1676032"/>
            <a:ext cx="2207793" cy="2135964"/>
          </a:xfrm>
          <a:prstGeom prst="rect">
            <a:avLst/>
          </a:prstGeom>
        </p:spPr>
      </p:pic>
      <p:sp>
        <p:nvSpPr>
          <p:cNvPr id="33" name="Arrow: Bent 32">
            <a:extLst>
              <a:ext uri="{FF2B5EF4-FFF2-40B4-BE49-F238E27FC236}">
                <a16:creationId xmlns:a16="http://schemas.microsoft.com/office/drawing/2014/main" id="{B510A5AC-A6DC-4050-A3A0-D9E1D8EAD4C3}"/>
              </a:ext>
            </a:extLst>
          </p:cNvPr>
          <p:cNvSpPr/>
          <p:nvPr/>
        </p:nvSpPr>
        <p:spPr>
          <a:xfrm rot="5400000">
            <a:off x="9214825" y="3131443"/>
            <a:ext cx="653689" cy="5336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6972702" y="1337102"/>
            <a:ext cx="342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 from experiment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410935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249004" y="1693704"/>
            <a:ext cx="292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Abnormal increase of ECE emission and step structure in the rise phase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1050" b="1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b="1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7054710" y="1431724"/>
            <a:ext cx="360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results from experiment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A84C3ED-4D43-46A3-9F71-B521A3F8F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6"/>
          <a:stretch/>
        </p:blipFill>
        <p:spPr>
          <a:xfrm>
            <a:off x="70101" y="2738948"/>
            <a:ext cx="3031962" cy="2445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040" y="1895348"/>
            <a:ext cx="3362161" cy="37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Module validation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783038" y="1434866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Kinetic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22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822366" y="1250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Compare</a:t>
            </a:r>
            <a:r>
              <a:rPr lang="en-US" altLang="zh-CN" sz="1600" dirty="0"/>
              <a:t> the runaway electron growth rate with previous results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  <a:r>
              <a:rPr lang="en-US" altLang="zh-CN" sz="1600" dirty="0"/>
              <a:t> under same condition </a:t>
            </a:r>
            <a:endParaRPr lang="en-US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24" y="1978055"/>
            <a:ext cx="2888696" cy="40607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52820" y="2433335"/>
            <a:ext cx="20594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Check if the radiation temperature close to thermal temperature under optical thick condition</a:t>
            </a:r>
          </a:p>
        </p:txBody>
      </p:sp>
    </p:spTree>
    <p:extLst>
      <p:ext uri="{BB962C8B-B14F-4D97-AF65-F5344CB8AC3E}">
        <p14:creationId xmlns:p14="http://schemas.microsoft.com/office/powerpoint/2010/main" val="152904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31D29-4D1F-4A15-9915-B0286630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42" y="1829170"/>
            <a:ext cx="2294181" cy="1720636"/>
          </a:xfrm>
          <a:prstGeom prst="rect">
            <a:avLst/>
          </a:prstGeom>
        </p:spPr>
      </p:pic>
      <p:pic>
        <p:nvPicPr>
          <p:cNvPr id="10" name="USPR@B=0">
            <a:hlinkClick r:id="" action="ppaction://media"/>
            <a:extLst>
              <a:ext uri="{FF2B5EF4-FFF2-40B4-BE49-F238E27FC236}">
                <a16:creationId xmlns:a16="http://schemas.microsoft.com/office/drawing/2014/main" id="{E5541CA7-7A0C-4255-AD29-4D9960451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671" y="1870284"/>
            <a:ext cx="3051867" cy="1735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594F62-79DC-4C16-BE62-1FA37BD94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879377" y="2129691"/>
            <a:ext cx="2528831" cy="14378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31AFEB-52D3-45EF-80C0-10826A6A9053}"/>
              </a:ext>
            </a:extLst>
          </p:cNvPr>
          <p:cNvSpPr/>
          <p:nvPr/>
        </p:nvSpPr>
        <p:spPr>
          <a:xfrm>
            <a:off x="881217" y="1348035"/>
            <a:ext cx="4035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1D-FDTD simulation in plasma for USPR(+2000 lines)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3E97C-66B5-474A-9700-97340E160BC3}"/>
              </a:ext>
            </a:extLst>
          </p:cNvPr>
          <p:cNvSpPr/>
          <p:nvPr/>
        </p:nvSpPr>
        <p:spPr>
          <a:xfrm>
            <a:off x="286408" y="3932529"/>
            <a:ext cx="2857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3D ray-tracing simulation (450 lines) </a:t>
            </a:r>
          </a:p>
        </p:txBody>
      </p:sp>
      <p:pic>
        <p:nvPicPr>
          <p:cNvPr id="15" name="图片 9">
            <a:extLst>
              <a:ext uri="{FF2B5EF4-FFF2-40B4-BE49-F238E27FC236}">
                <a16:creationId xmlns:a16="http://schemas.microsoft.com/office/drawing/2014/main" id="{CDEF271D-F004-4A67-B0F0-835BA505C2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7" t="10170" r="8718" b="12264"/>
          <a:stretch/>
        </p:blipFill>
        <p:spPr>
          <a:xfrm>
            <a:off x="195826" y="4228039"/>
            <a:ext cx="3078038" cy="2036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12A78-C433-4EA1-9DC6-9F3C90ED0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031" y="1403795"/>
            <a:ext cx="4530298" cy="4990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6FBAD1-CBEA-4FE3-91DB-3A9213DEA426}"/>
              </a:ext>
            </a:extLst>
          </p:cNvPr>
          <p:cNvSpPr txBox="1"/>
          <p:nvPr/>
        </p:nvSpPr>
        <p:spPr>
          <a:xfrm>
            <a:off x="3448852" y="3955345"/>
            <a:ext cx="4530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Wave-particle resonant simulation (+500 lines)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1106C8-80FA-4015-856A-764D91DD7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49" y="4370095"/>
            <a:ext cx="3742356" cy="17209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1FA1C5-D611-4598-B4C8-843F564B8B24}"/>
              </a:ext>
            </a:extLst>
          </p:cNvPr>
          <p:cNvSpPr txBox="1"/>
          <p:nvPr/>
        </p:nvSpPr>
        <p:spPr>
          <a:xfrm>
            <a:off x="253447" y="603985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1.3D </a:t>
            </a:r>
            <a:r>
              <a:rPr lang="en-US" altLang="zh-CN" dirty="0"/>
              <a:t>ray-tracing : https://git.lug.ustc.edu.cn/XuXinhang/ray-tracing3d.git</a:t>
            </a:r>
          </a:p>
          <a:p>
            <a:r>
              <a:rPr lang="en-US" dirty="0"/>
              <a:t>2.Kinetic + synthetic simulation: </a:t>
            </a:r>
            <a:r>
              <a:rPr lang="en-US" dirty="0">
                <a:hlinkClick r:id="rId10"/>
              </a:rPr>
              <a:t>https://git.lug.ustc.edu.cn/XuXinhang/kinetic_simulation.git</a:t>
            </a:r>
            <a:endParaRPr lang="en-US" dirty="0"/>
          </a:p>
          <a:p>
            <a:r>
              <a:rPr lang="en-US" dirty="0"/>
              <a:t>3.2D </a:t>
            </a:r>
            <a:r>
              <a:rPr lang="en-US" dirty="0" err="1"/>
              <a:t>fdtd</a:t>
            </a:r>
            <a:r>
              <a:rPr lang="en-US" dirty="0"/>
              <a:t> simulation : https://git.lug.ustc.edu.cn/XuXinhang/fdtd_2d.git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BBCFF8-B16E-40F0-B7F7-6D8A781971B2}"/>
              </a:ext>
            </a:extLst>
          </p:cNvPr>
          <p:cNvSpPr/>
          <p:nvPr/>
        </p:nvSpPr>
        <p:spPr>
          <a:xfrm>
            <a:off x="7540438" y="965021"/>
            <a:ext cx="3345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Kinetic + synthetic simulation (+2000 lines) </a:t>
            </a:r>
          </a:p>
        </p:txBody>
      </p:sp>
    </p:spTree>
    <p:extLst>
      <p:ext uri="{BB962C8B-B14F-4D97-AF65-F5344CB8AC3E}">
        <p14:creationId xmlns:p14="http://schemas.microsoft.com/office/powerpoint/2010/main" val="88919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24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885D61-DF4F-4490-ABFE-ABDB83B52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84" y="1384873"/>
            <a:ext cx="3877432" cy="4649917"/>
          </a:xfrm>
          <a:prstGeom prst="rect">
            <a:avLst/>
          </a:prstGeom>
        </p:spPr>
      </p:pic>
      <p:pic>
        <p:nvPicPr>
          <p:cNvPr id="23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8ADA6CF2-0241-40E1-8223-EA19C7B9DBF9}"/>
              </a:ext>
            </a:extLst>
          </p:cNvPr>
          <p:cNvPicPr/>
          <p:nvPr/>
        </p:nvPicPr>
        <p:blipFill rotWithShape="1">
          <a:blip r:embed="rId3"/>
          <a:srcRect l="54659"/>
          <a:stretch/>
        </p:blipFill>
        <p:spPr>
          <a:xfrm>
            <a:off x="1728568" y="1950258"/>
            <a:ext cx="2910523" cy="211724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285729-DFDF-40CB-A302-31AD02280831}"/>
              </a:ext>
            </a:extLst>
          </p:cNvPr>
          <p:cNvSpPr txBox="1"/>
          <p:nvPr/>
        </p:nvSpPr>
        <p:spPr>
          <a:xfrm>
            <a:off x="1014935" y="1249056"/>
            <a:ext cx="484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High-k laser and TIReTIP(Far-infrared tangential interferometer/polarimeter) diagnostic control and monitor for NSTX-U </a:t>
            </a:r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3111715-BE0B-45DA-A25A-81A963B5E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0649" y="504884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20A0AE-448B-4DA9-944F-92B10AD497FD}"/>
              </a:ext>
            </a:extLst>
          </p:cNvPr>
          <p:cNvSpPr txBox="1"/>
          <p:nvPr/>
        </p:nvSpPr>
        <p:spPr>
          <a:xfrm>
            <a:off x="132972" y="5060767"/>
            <a:ext cx="295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optical adjustment</a:t>
            </a:r>
          </a:p>
          <a:p>
            <a:r>
              <a:rPr lang="en-US" dirty="0"/>
              <a:t>Launch optical 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F8246-5001-42F6-A29A-167EAC71A9F2}"/>
              </a:ext>
            </a:extLst>
          </p:cNvPr>
          <p:cNvSpPr txBox="1"/>
          <p:nvPr/>
        </p:nvSpPr>
        <p:spPr>
          <a:xfrm>
            <a:off x="3903236" y="5082479"/>
            <a:ext cx="25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temperature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E95BA-4B60-40B6-95C8-01348F3FFD55}"/>
              </a:ext>
            </a:extLst>
          </p:cNvPr>
          <p:cNvSpPr txBox="1"/>
          <p:nvPr/>
        </p:nvSpPr>
        <p:spPr>
          <a:xfrm>
            <a:off x="3887569" y="5401134"/>
            <a:ext cx="18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 position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1E64FF-C0E4-4E7D-BFDE-8A7E27B7735B}"/>
              </a:ext>
            </a:extLst>
          </p:cNvPr>
          <p:cNvSpPr/>
          <p:nvPr/>
        </p:nvSpPr>
        <p:spPr>
          <a:xfrm>
            <a:off x="2331503" y="402380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Control platform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BC2359-1D0A-4D48-9451-B07D8599EFE8}"/>
              </a:ext>
            </a:extLst>
          </p:cNvPr>
          <p:cNvSpPr txBox="1"/>
          <p:nvPr/>
        </p:nvSpPr>
        <p:spPr>
          <a:xfrm>
            <a:off x="1417828" y="4439755"/>
            <a:ext cx="126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60FD4-DBD2-4976-AEC5-57BBD1350360}"/>
              </a:ext>
            </a:extLst>
          </p:cNvPr>
          <p:cNvSpPr txBox="1"/>
          <p:nvPr/>
        </p:nvSpPr>
        <p:spPr>
          <a:xfrm>
            <a:off x="4126274" y="4439755"/>
            <a:ext cx="9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8565CF7-71B0-4A21-80C0-7612B819B19F}"/>
              </a:ext>
            </a:extLst>
          </p:cNvPr>
          <p:cNvSpPr/>
          <p:nvPr/>
        </p:nvSpPr>
        <p:spPr>
          <a:xfrm rot="5400000">
            <a:off x="2795064" y="3209526"/>
            <a:ext cx="580777" cy="31072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F91B8E-6F65-43C5-ADFD-E0E709115C58}"/>
              </a:ext>
            </a:extLst>
          </p:cNvPr>
          <p:cNvSpPr/>
          <p:nvPr/>
        </p:nvSpPr>
        <p:spPr>
          <a:xfrm>
            <a:off x="4006901" y="5774456"/>
            <a:ext cx="1385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power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A5C2C1-549D-4D3C-9AF7-2AC32015A5D0}"/>
              </a:ext>
            </a:extLst>
          </p:cNvPr>
          <p:cNvSpPr/>
          <p:nvPr/>
        </p:nvSpPr>
        <p:spPr>
          <a:xfrm>
            <a:off x="184470" y="5894170"/>
            <a:ext cx="2421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Cavity adjustment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B23331-01BC-4792-8013-B558D326A90B}"/>
              </a:ext>
            </a:extLst>
          </p:cNvPr>
          <p:cNvSpPr/>
          <p:nvPr/>
        </p:nvSpPr>
        <p:spPr>
          <a:xfrm>
            <a:off x="4048086" y="6118047"/>
            <a:ext cx="116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Frequency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E7D360-7565-4D1F-B18A-7B2419E72C50}"/>
              </a:ext>
            </a:extLst>
          </p:cNvPr>
          <p:cNvCxnSpPr/>
          <p:nvPr/>
        </p:nvCxnSpPr>
        <p:spPr>
          <a:xfrm>
            <a:off x="2547815" y="6089121"/>
            <a:ext cx="1339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D5D5D-8AE1-462B-AF93-2B0A10FA5C4B}"/>
              </a:ext>
            </a:extLst>
          </p:cNvPr>
          <p:cNvCxnSpPr>
            <a:cxnSpLocks/>
          </p:cNvCxnSpPr>
          <p:nvPr/>
        </p:nvCxnSpPr>
        <p:spPr>
          <a:xfrm flipH="1">
            <a:off x="2521909" y="6205308"/>
            <a:ext cx="13656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23A4A3-6CAA-40FB-90E6-E94EC8B53058}"/>
              </a:ext>
            </a:extLst>
          </p:cNvPr>
          <p:cNvSpPr txBox="1"/>
          <p:nvPr/>
        </p:nvSpPr>
        <p:spPr>
          <a:xfrm>
            <a:off x="2740649" y="6198453"/>
            <a:ext cx="1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56532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C47DC-CB8F-8C95-775F-D4E8F85BE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C79ED9-547A-A494-3E85-DDDFF78C10E2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DA8ADC9-B291-DBC3-6564-24DF2BC1DDC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BD1B0-040C-8779-BF09-D356ED9F462D}"/>
              </a:ext>
            </a:extLst>
          </p:cNvPr>
          <p:cNvSpPr txBox="1"/>
          <p:nvPr/>
        </p:nvSpPr>
        <p:spPr>
          <a:xfrm>
            <a:off x="1169915" y="290286"/>
            <a:ext cx="4956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Plasma Physicist</a:t>
            </a:r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77CC9875-D317-5BA4-C5F8-E926DDA3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5" y="6341349"/>
            <a:ext cx="2255095" cy="350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6FE48F-C1FF-FB89-E8A2-39EFCCBF9840}"/>
              </a:ext>
            </a:extLst>
          </p:cNvPr>
          <p:cNvSpPr txBox="1"/>
          <p:nvPr/>
        </p:nvSpPr>
        <p:spPr>
          <a:xfrm>
            <a:off x="2948513" y="6216600"/>
            <a:ext cx="61208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Reference: </a:t>
            </a:r>
            <a:r>
              <a:rPr lang="en-US" sz="1100" dirty="0">
                <a:solidFill>
                  <a:srgbClr val="00B0F0"/>
                </a:solidFill>
              </a:rPr>
              <a:t>https://</a:t>
            </a:r>
            <a:r>
              <a:rPr lang="en-US" sz="1100" dirty="0" err="1">
                <a:solidFill>
                  <a:srgbClr val="00B0F0"/>
                </a:solidFill>
              </a:rPr>
              <a:t>workforcenow.adp.com</a:t>
            </a:r>
            <a:r>
              <a:rPr lang="en-US" sz="1100" dirty="0">
                <a:solidFill>
                  <a:srgbClr val="00B0F0"/>
                </a:solidFill>
              </a:rPr>
              <a:t>/</a:t>
            </a:r>
            <a:r>
              <a:rPr lang="en-US" sz="1100" dirty="0" err="1">
                <a:solidFill>
                  <a:srgbClr val="00B0F0"/>
                </a:solidFill>
              </a:rPr>
              <a:t>mascsr</a:t>
            </a:r>
            <a:r>
              <a:rPr lang="en-US" sz="1100" dirty="0">
                <a:solidFill>
                  <a:srgbClr val="00B0F0"/>
                </a:solidFill>
              </a:rPr>
              <a:t>/default/</a:t>
            </a:r>
            <a:r>
              <a:rPr lang="en-US" sz="1100" dirty="0" err="1">
                <a:solidFill>
                  <a:srgbClr val="00B0F0"/>
                </a:solidFill>
              </a:rPr>
              <a:t>mdf</a:t>
            </a:r>
            <a:r>
              <a:rPr lang="en-US" sz="1100" dirty="0">
                <a:solidFill>
                  <a:srgbClr val="00B0F0"/>
                </a:solidFill>
              </a:rPr>
              <a:t>/recruitment/</a:t>
            </a:r>
            <a:r>
              <a:rPr lang="en-US" sz="1100" dirty="0" err="1">
                <a:solidFill>
                  <a:srgbClr val="00B0F0"/>
                </a:solidFill>
              </a:rPr>
              <a:t>recruitment.html?cid</a:t>
            </a:r>
            <a:r>
              <a:rPr lang="en-US" sz="1100" dirty="0">
                <a:solidFill>
                  <a:srgbClr val="00B0F0"/>
                </a:solidFill>
              </a:rPr>
              <a:t>=3196ba6f-d49c-4493-9290-3d91489bdfa9&amp;ccId=19000101_000001&amp;type=</a:t>
            </a:r>
            <a:r>
              <a:rPr lang="en-US" sz="1100" dirty="0" err="1">
                <a:solidFill>
                  <a:srgbClr val="00B0F0"/>
                </a:solidFill>
              </a:rPr>
              <a:t>JS&amp;lang</a:t>
            </a:r>
            <a:r>
              <a:rPr lang="en-US" sz="1100" dirty="0">
                <a:solidFill>
                  <a:srgbClr val="00B0F0"/>
                </a:solidFill>
              </a:rPr>
              <a:t>=</a:t>
            </a:r>
            <a:r>
              <a:rPr lang="en-US" sz="1100" dirty="0" err="1">
                <a:solidFill>
                  <a:srgbClr val="00B0F0"/>
                </a:solidFill>
              </a:rPr>
              <a:t>en_CA</a:t>
            </a:r>
            <a:endParaRPr lang="en-US" sz="1100" dirty="0">
              <a:solidFill>
                <a:srgbClr val="00B0F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97C1B-403C-7D29-A062-E2DB401A8C38}"/>
              </a:ext>
            </a:extLst>
          </p:cNvPr>
          <p:cNvGrpSpPr/>
          <p:nvPr/>
        </p:nvGrpSpPr>
        <p:grpSpPr>
          <a:xfrm>
            <a:off x="1224097" y="2293693"/>
            <a:ext cx="6798332" cy="2202874"/>
            <a:chOff x="1828801" y="2316368"/>
            <a:chExt cx="6798332" cy="2202874"/>
          </a:xfrm>
          <a:blipFill>
            <a:blip r:embed="rId3"/>
            <a:stretch>
              <a:fillRect/>
            </a:stretch>
          </a:blip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C20491F-BCCC-30E6-B11F-057CE2774B13}"/>
                </a:ext>
              </a:extLst>
            </p:cNvPr>
            <p:cNvSpPr/>
            <p:nvPr/>
          </p:nvSpPr>
          <p:spPr>
            <a:xfrm>
              <a:off x="1828801" y="2316369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08E6264-BA6B-047B-6A16-1C57D1F363C1}"/>
                </a:ext>
              </a:extLst>
            </p:cNvPr>
            <p:cNvSpPr/>
            <p:nvPr/>
          </p:nvSpPr>
          <p:spPr>
            <a:xfrm>
              <a:off x="3731125" y="2718151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53F65D7-CDF9-66A9-DD13-6D2C780A5B4A}"/>
                </a:ext>
              </a:extLst>
            </p:cNvPr>
            <p:cNvSpPr/>
            <p:nvPr/>
          </p:nvSpPr>
          <p:spPr>
            <a:xfrm>
              <a:off x="5745678" y="2316368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CB9642C-FA97-5951-FABF-AF87010E6819}"/>
                </a:ext>
              </a:extLst>
            </p:cNvPr>
            <p:cNvSpPr/>
            <p:nvPr/>
          </p:nvSpPr>
          <p:spPr>
            <a:xfrm>
              <a:off x="7934406" y="2718151"/>
              <a:ext cx="692727" cy="180109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D00A31-334B-8CA8-4411-71AADE0D4DF6}"/>
              </a:ext>
            </a:extLst>
          </p:cNvPr>
          <p:cNvSpPr txBox="1"/>
          <p:nvPr/>
        </p:nvSpPr>
        <p:spPr>
          <a:xfrm>
            <a:off x="1440849" y="1202845"/>
            <a:ext cx="322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Data interpretation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C6C888-89F0-6456-42AC-6671385D1D75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1570460" y="1662545"/>
            <a:ext cx="1" cy="6311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BDFDCA0-4830-A247-420E-CCBE5838159A}"/>
              </a:ext>
            </a:extLst>
          </p:cNvPr>
          <p:cNvSpPr txBox="1"/>
          <p:nvPr/>
        </p:nvSpPr>
        <p:spPr>
          <a:xfrm>
            <a:off x="1832289" y="1616874"/>
            <a:ext cx="3739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Analyze and integrate diagnostic data from General Fusion plasma experiments . </a:t>
            </a: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Curate and interpret experimental data.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DC55E3-1B56-3222-0232-4758B248A750}"/>
              </a:ext>
            </a:extLst>
          </p:cNvPr>
          <p:cNvSpPr txBox="1"/>
          <p:nvPr/>
        </p:nvSpPr>
        <p:spPr>
          <a:xfrm>
            <a:off x="1446387" y="5424322"/>
            <a:ext cx="277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Model validation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58327-4607-7337-81D2-FA2176AF87B9}"/>
              </a:ext>
            </a:extLst>
          </p:cNvPr>
          <p:cNvCxnSpPr>
            <a:cxnSpLocks/>
          </p:cNvCxnSpPr>
          <p:nvPr/>
        </p:nvCxnSpPr>
        <p:spPr>
          <a:xfrm flipV="1">
            <a:off x="3472784" y="4496567"/>
            <a:ext cx="0" cy="92775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FA668DA-1EAE-1B8C-B91F-A7BAE9068DA8}"/>
              </a:ext>
            </a:extLst>
          </p:cNvPr>
          <p:cNvSpPr txBox="1"/>
          <p:nvPr/>
        </p:nvSpPr>
        <p:spPr>
          <a:xfrm>
            <a:off x="102999" y="4510550"/>
            <a:ext cx="3354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Analyze and integrate diagnostic data from General Fusion plasma experiments to develop comprehensive hypotheses for evolution of plasma characteristics and reconcile them with simulation results and reconstructions. 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540280E-E1A9-2EEC-799E-2F73C3E84EF6}"/>
              </a:ext>
            </a:extLst>
          </p:cNvPr>
          <p:cNvCxnSpPr/>
          <p:nvPr/>
        </p:nvCxnSpPr>
        <p:spPr>
          <a:xfrm flipH="1" flipV="1">
            <a:off x="5487337" y="1662545"/>
            <a:ext cx="1" cy="6311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0932CB-30E2-21F3-1EC6-CF3EBA1FB49A}"/>
              </a:ext>
            </a:extLst>
          </p:cNvPr>
          <p:cNvSpPr txBox="1"/>
          <p:nvPr/>
        </p:nvSpPr>
        <p:spPr>
          <a:xfrm>
            <a:off x="5677199" y="1613935"/>
            <a:ext cx="4649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Propose new experimental campaigns and corresponding simulations to answer key questions regarding plasma parameter evolution and optimization of MTF targets.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88DBC2-2402-E22B-F61F-162AE9FA390F}"/>
              </a:ext>
            </a:extLst>
          </p:cNvPr>
          <p:cNvSpPr txBox="1"/>
          <p:nvPr/>
        </p:nvSpPr>
        <p:spPr>
          <a:xfrm>
            <a:off x="5335541" y="1208369"/>
            <a:ext cx="322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Propose experiments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D9180A-6E67-2DD6-C7A7-28E2826A8412}"/>
              </a:ext>
            </a:extLst>
          </p:cNvPr>
          <p:cNvSpPr txBox="1"/>
          <p:nvPr/>
        </p:nvSpPr>
        <p:spPr>
          <a:xfrm>
            <a:off x="5140974" y="5438763"/>
            <a:ext cx="3302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Dynamic model on ST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452C65-124F-6E5A-A54C-6DE2DA3A6056}"/>
              </a:ext>
            </a:extLst>
          </p:cNvPr>
          <p:cNvCxnSpPr>
            <a:cxnSpLocks/>
          </p:cNvCxnSpPr>
          <p:nvPr/>
        </p:nvCxnSpPr>
        <p:spPr>
          <a:xfrm flipV="1">
            <a:off x="7671359" y="4496567"/>
            <a:ext cx="0" cy="92775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1A130FF-F798-C0C0-BEEA-E5BAA11C7BFF}"/>
              </a:ext>
            </a:extLst>
          </p:cNvPr>
          <p:cNvSpPr txBox="1"/>
          <p:nvPr/>
        </p:nvSpPr>
        <p:spPr>
          <a:xfrm>
            <a:off x="3849307" y="4713814"/>
            <a:ext cx="3791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Work with the simulation, reconstruction, and diagnostic teams to develop dynamic models of spherical tokamak (ST) plasmas under compression.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5E262-9422-BD80-89A1-E9D019470918}"/>
              </a:ext>
            </a:extLst>
          </p:cNvPr>
          <p:cNvSpPr txBox="1"/>
          <p:nvPr/>
        </p:nvSpPr>
        <p:spPr>
          <a:xfrm rot="17167862">
            <a:off x="8747411" y="4383120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Responsibilities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47DF939-E9F3-30C2-6AE3-12C6049DAD93}"/>
              </a:ext>
            </a:extLst>
          </p:cNvPr>
          <p:cNvSpPr/>
          <p:nvPr/>
        </p:nvSpPr>
        <p:spPr>
          <a:xfrm>
            <a:off x="4319124" y="130680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5803C0A-144F-A7C6-A325-3C724EBCE42E}"/>
              </a:ext>
            </a:extLst>
          </p:cNvPr>
          <p:cNvSpPr/>
          <p:nvPr/>
        </p:nvSpPr>
        <p:spPr>
          <a:xfrm>
            <a:off x="3203918" y="5842705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F0C4954-EDA8-8935-70BC-B9BF7D9B29D4}"/>
              </a:ext>
            </a:extLst>
          </p:cNvPr>
          <p:cNvSpPr/>
          <p:nvPr/>
        </p:nvSpPr>
        <p:spPr>
          <a:xfrm>
            <a:off x="8504112" y="1302820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531058D-3278-46DE-2E6C-EECABA39E10B}"/>
              </a:ext>
            </a:extLst>
          </p:cNvPr>
          <p:cNvSpPr/>
          <p:nvPr/>
        </p:nvSpPr>
        <p:spPr>
          <a:xfrm>
            <a:off x="7417572" y="5842705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F1953532-8C91-BD5E-E20F-B7295562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A491-2F58-B24F-A236-D08C9E76ED55}" type="datetime1">
              <a:rPr lang="en-US" smtClean="0"/>
              <a:t>10/26/2025</a:t>
            </a:fld>
            <a:endParaRPr lang="en-US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B5A55512-DE5C-C34D-0F9F-29B75F16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6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260737" y="259137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9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F7828-9CAA-8949-6BD9-82AFB89A4FB7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10/26/2025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E90018C-52E6-49D1-A717-5A0DC4652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8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B13D6-784C-9E20-86C5-22EF73D92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8330552-D0A5-EECE-F286-F93ACAFC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68" y="1399528"/>
            <a:ext cx="3787035" cy="1692772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2C5F84FA-9D96-518D-DAA3-321E810950E2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D85D6C4-CD82-4711-7E8D-3A9E73D984DA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B07FF-4861-5A0B-6263-67E0E3A38C6C}"/>
              </a:ext>
            </a:extLst>
          </p:cNvPr>
          <p:cNvSpPr txBox="1"/>
          <p:nvPr/>
        </p:nvSpPr>
        <p:spPr>
          <a:xfrm>
            <a:off x="1169915" y="290286"/>
            <a:ext cx="97924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endParaRPr lang="en-US" sz="4000" b="1" dirty="0">
              <a:solidFill>
                <a:srgbClr val="D41F2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FECAC-D51A-93FC-D08C-988B7A7215B5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(1/4)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56F033-8AD5-41E8-9DF2-9198C462FB5B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D4FB7B-CD4F-1644-7480-EAE2ADE2A658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88A9A-8768-614D-23A6-4F924B614368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95023-6ECA-88AD-40BB-DDC75DA43D76}"/>
              </a:ext>
            </a:extLst>
          </p:cNvPr>
          <p:cNvSpPr txBox="1"/>
          <p:nvPr/>
        </p:nvSpPr>
        <p:spPr>
          <a:xfrm>
            <a:off x="7254564" y="5862700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59378-D348-55E7-EB58-C04488BAD90F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D96A60-9D67-E543-4468-B93DA8EFDCE7}"/>
              </a:ext>
            </a:extLst>
          </p:cNvPr>
          <p:cNvSpPr txBox="1"/>
          <p:nvPr/>
        </p:nvSpPr>
        <p:spPr>
          <a:xfrm>
            <a:off x="713626" y="1846133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path to practical fusion energy requires minimizing the plasma turbulence to maintain strong confinement.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5070FF-68FC-6B86-0164-3F23614966E0}"/>
              </a:ext>
            </a:extLst>
          </p:cNvPr>
          <p:cNvSpPr txBox="1"/>
          <p:nvPr/>
        </p:nvSpPr>
        <p:spPr>
          <a:xfrm>
            <a:off x="584957" y="3187751"/>
            <a:ext cx="25842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Among the key mechanisms at play, micro-tearing modes stand out as a dominant source of transport in the high-temperature, tokamak edge.</a:t>
            </a:r>
          </a:p>
          <a:p>
            <a:endParaRPr lang="en-US" sz="1200" dirty="0"/>
          </a:p>
          <a:p>
            <a:r>
              <a:rPr lang="en-US" sz="1200" dirty="0"/>
              <a:t>NOT only just an academic exercise.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F3E9D-FF62-3642-A965-0868A682B5FE}"/>
              </a:ext>
            </a:extLst>
          </p:cNvPr>
          <p:cNvSpPr txBox="1"/>
          <p:nvPr/>
        </p:nvSpPr>
        <p:spPr>
          <a:xfrm>
            <a:off x="578373" y="4483900"/>
            <a:ext cx="2390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It is a prerequisite for designing and optimizing next-generation fusion reactors.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634D0-EFED-9B62-4336-583C0FD0098E}"/>
              </a:ext>
            </a:extLst>
          </p:cNvPr>
          <p:cNvSpPr txBox="1"/>
          <p:nvPr/>
        </p:nvSpPr>
        <p:spPr>
          <a:xfrm>
            <a:off x="544258" y="2901082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TRANSPORT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F1E7D-1FD9-4363-0499-879CAA312569}"/>
              </a:ext>
            </a:extLst>
          </p:cNvPr>
          <p:cNvSpPr txBox="1"/>
          <p:nvPr/>
        </p:nvSpPr>
        <p:spPr>
          <a:xfrm>
            <a:off x="6896197" y="2947309"/>
            <a:ext cx="33594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Diagnostics: </a:t>
            </a:r>
          </a:p>
          <a:p>
            <a:r>
              <a:rPr lang="en-US" sz="1200" dirty="0"/>
              <a:t>1D &amp; 2D ECE, DBS, Mirnov coil, Polarimeter- Interferometer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25FD2E-E67D-6245-5595-8511AA2043B8}"/>
              </a:ext>
            </a:extLst>
          </p:cNvPr>
          <p:cNvSpPr txBox="1"/>
          <p:nvPr/>
        </p:nvSpPr>
        <p:spPr>
          <a:xfrm>
            <a:off x="6855028" y="4084305"/>
            <a:ext cx="327189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SMALL PARTICLE FLUX </a:t>
            </a:r>
          </a:p>
          <a:p>
            <a:r>
              <a:rPr lang="en-US" sz="1200" dirty="0"/>
              <a:t>1.The experimental results demonstrate that micro-tearing modes are responsible for a small particle flux. </a:t>
            </a:r>
          </a:p>
          <a:p>
            <a:r>
              <a:rPr lang="en-US" sz="1200" dirty="0"/>
              <a:t>2.High correlation between fluctuation of </a:t>
            </a:r>
            <a:r>
              <a:rPr lang="en-US" sz="1200" dirty="0" err="1"/>
              <a:t>Te</a:t>
            </a:r>
            <a:r>
              <a:rPr lang="en-US" sz="1200" dirty="0"/>
              <a:t> and </a:t>
            </a:r>
            <a:r>
              <a:rPr lang="en-US" sz="1200" dirty="0" err="1"/>
              <a:t>Er</a:t>
            </a:r>
            <a:r>
              <a:rPr lang="en-US" sz="1200" dirty="0"/>
              <a:t> measured  from ECE and DBS.</a:t>
            </a:r>
          </a:p>
          <a:p>
            <a:r>
              <a:rPr lang="en-US" sz="1200" dirty="0"/>
              <a:t>3. Prove that MTM rotation is in diamagnetic drift direction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36CA1F6-E079-EDE4-F409-F6E6716EF17C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78D8ADB-BE9E-3467-8C5D-FE173C231D3E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727D62D-77AE-821D-4F14-EEA4F5F1BFBC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R3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3661F112-A056-6264-AF5F-570425F1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5EA-BDE7-2A49-B5EC-115F56355B18}" type="datetime1">
              <a:rPr lang="en-US" smtClean="0"/>
              <a:t>10/26/2025</a:t>
            </a:fld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10D3FFB0-76FE-D0FF-3A5C-4C5FD271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9A76F-2C3A-494B-8EB6-ADBA625BA577}"/>
              </a:ext>
            </a:extLst>
          </p:cNvPr>
          <p:cNvSpPr/>
          <p:nvPr/>
        </p:nvSpPr>
        <p:spPr>
          <a:xfrm>
            <a:off x="3318495" y="4955521"/>
            <a:ext cx="337902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1.Drake, J.F.; Lee, Y.C. Kinetic Theory of Tearing Instabilities. The Physics of Fluids 1977, 20 (8), 1341–53.</a:t>
            </a:r>
          </a:p>
          <a:p>
            <a:r>
              <a:rPr lang="en-US" sz="1050" dirty="0"/>
              <a:t>2. </a:t>
            </a:r>
            <a:r>
              <a:rPr lang="en-US" sz="1050" dirty="0" err="1"/>
              <a:t>Jenko</a:t>
            </a:r>
            <a:r>
              <a:rPr lang="en-US" sz="1050" dirty="0"/>
              <a:t>, F.; Dorland, W.; </a:t>
            </a:r>
            <a:r>
              <a:rPr lang="en-US" sz="1050" dirty="0" err="1"/>
              <a:t>Kotschenreuther</a:t>
            </a:r>
            <a:r>
              <a:rPr lang="en-US" sz="1050" dirty="0"/>
              <a:t>, M.; Rogers, B.N. Electron Temperature Gradient Driven Turbulence. Phys. Plasmas 2000, 7 (5), 1904–10.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7B2A1-DE8C-448E-A64B-7573C1EB709B}"/>
              </a:ext>
            </a:extLst>
          </p:cNvPr>
          <p:cNvSpPr/>
          <p:nvPr/>
        </p:nvSpPr>
        <p:spPr>
          <a:xfrm>
            <a:off x="3316380" y="2582364"/>
            <a:ext cx="3511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Electron Diamagnetic Drift Direction.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31FD46-8455-49C2-A479-224976BE22CE}"/>
              </a:ext>
            </a:extLst>
          </p:cNvPr>
          <p:cNvSpPr/>
          <p:nvPr/>
        </p:nvSpPr>
        <p:spPr>
          <a:xfrm>
            <a:off x="3337754" y="3278688"/>
            <a:ext cx="3294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Gyrokinetic simulations </a:t>
            </a:r>
          </a:p>
          <a:p>
            <a:r>
              <a:rPr lang="en-US" dirty="0"/>
              <a:t>MTM transport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671D4-2FFB-43A4-8D49-F3B388F34580}"/>
              </a:ext>
            </a:extLst>
          </p:cNvPr>
          <p:cNvSpPr/>
          <p:nvPr/>
        </p:nvSpPr>
        <p:spPr>
          <a:xfrm>
            <a:off x="3313978" y="1817913"/>
            <a:ext cx="3399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Electromagnetic Mode [1]</a:t>
            </a:r>
          </a:p>
          <a:p>
            <a:r>
              <a:rPr lang="en-US" dirty="0"/>
              <a:t>Electron Temperature Gradient 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ECF292-97E5-4D01-91E3-76B0E0483C7E}"/>
              </a:ext>
            </a:extLst>
          </p:cNvPr>
          <p:cNvSpPr/>
          <p:nvPr/>
        </p:nvSpPr>
        <p:spPr>
          <a:xfrm>
            <a:off x="3739300" y="3929219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Heat flux</a:t>
            </a:r>
          </a:p>
          <a:p>
            <a:r>
              <a:rPr lang="en-US" dirty="0"/>
              <a:t>Small particle flux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366048-D328-41E1-BB5E-296EA656C19F}"/>
              </a:ext>
            </a:extLst>
          </p:cNvPr>
          <p:cNvCxnSpPr/>
          <p:nvPr/>
        </p:nvCxnSpPr>
        <p:spPr>
          <a:xfrm>
            <a:off x="3649086" y="3925019"/>
            <a:ext cx="0" cy="529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EAF84C-88E2-4E9B-BDF7-2AD330454AB8}"/>
              </a:ext>
            </a:extLst>
          </p:cNvPr>
          <p:cNvCxnSpPr/>
          <p:nvPr/>
        </p:nvCxnSpPr>
        <p:spPr>
          <a:xfrm flipH="1">
            <a:off x="3649085" y="4117104"/>
            <a:ext cx="168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CBA5A1-24A5-476A-8A66-11CF0C5C3BB5}"/>
              </a:ext>
            </a:extLst>
          </p:cNvPr>
          <p:cNvCxnSpPr/>
          <p:nvPr/>
        </p:nvCxnSpPr>
        <p:spPr>
          <a:xfrm flipH="1">
            <a:off x="3650653" y="4448617"/>
            <a:ext cx="168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D0575E-A6A5-48ED-8848-5BAD68E54228}"/>
              </a:ext>
            </a:extLst>
          </p:cNvPr>
          <p:cNvSpPr/>
          <p:nvPr/>
        </p:nvSpPr>
        <p:spPr>
          <a:xfrm>
            <a:off x="6852359" y="3660982"/>
            <a:ext cx="3511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ELECTRON DIAMAGNETIC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86A51-359F-4CA3-9BC8-55CD140D3949}"/>
              </a:ext>
            </a:extLst>
          </p:cNvPr>
          <p:cNvSpPr/>
          <p:nvPr/>
        </p:nvSpPr>
        <p:spPr>
          <a:xfrm>
            <a:off x="6912577" y="1304448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Qu, C. M., et al. Radiation Effects and Defects in Solids 179.3-4 (2024): 514-524.</a:t>
            </a:r>
          </a:p>
        </p:txBody>
      </p:sp>
    </p:spTree>
    <p:extLst>
      <p:ext uri="{BB962C8B-B14F-4D97-AF65-F5344CB8AC3E}">
        <p14:creationId xmlns:p14="http://schemas.microsoft.com/office/powerpoint/2010/main" val="217913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9"/>
          <a:stretch/>
        </p:blipFill>
        <p:spPr>
          <a:xfrm>
            <a:off x="6733004" y="2015750"/>
            <a:ext cx="3450702" cy="2473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6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4B6099-AD24-4886-9D98-7C2D5D8418C9}"/>
              </a:ext>
            </a:extLst>
          </p:cNvPr>
          <p:cNvSpPr txBox="1"/>
          <p:nvPr/>
        </p:nvSpPr>
        <p:spPr>
          <a:xfrm>
            <a:off x="3276083" y="3212242"/>
            <a:ext cx="3089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L[f] : Magnetic perturbation loss operator (Harvey model[1])</a:t>
            </a:r>
          </a:p>
          <a:p>
            <a:r>
              <a:rPr lang="en-US" sz="1400" b="1" dirty="0"/>
              <a:t>REF: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</a:t>
            </a:r>
            <a:r>
              <a:rPr lang="en-US" sz="1400" dirty="0"/>
              <a:t> </a:t>
            </a:r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E046C-1D24-4611-B475-198F3F156D11}"/>
              </a:ext>
            </a:extLst>
          </p:cNvPr>
          <p:cNvSpPr txBox="1"/>
          <p:nvPr/>
        </p:nvSpPr>
        <p:spPr>
          <a:xfrm>
            <a:off x="713626" y="1846133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better non-thermal electron confinement, it requires understanding of non-thermal electron emission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8BBC9-9DCE-4CD8-890C-F53ED7E90A52}"/>
              </a:ext>
            </a:extLst>
          </p:cNvPr>
          <p:cNvSpPr txBox="1"/>
          <p:nvPr/>
        </p:nvSpPr>
        <p:spPr>
          <a:xfrm>
            <a:off x="573795" y="3413658"/>
            <a:ext cx="2584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Enhanced control of non-thermal electrons leads to improved particle confinement and higher fusion efficiency.</a:t>
            </a:r>
          </a:p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3012CC-6D8E-4EBD-8621-D574F6E8DCA3}"/>
              </a:ext>
            </a:extLst>
          </p:cNvPr>
          <p:cNvSpPr txBox="1"/>
          <p:nvPr/>
        </p:nvSpPr>
        <p:spPr>
          <a:xfrm>
            <a:off x="578373" y="4483900"/>
            <a:ext cx="23909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Non-thermal emission directly reveals the spatial and energy distribution of non-thermal electrons, providing a measure for assessing particle confinement.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83EA6-102D-4F87-BC4A-AF7D8649458D}"/>
              </a:ext>
            </a:extLst>
          </p:cNvPr>
          <p:cNvSpPr txBox="1"/>
          <p:nvPr/>
        </p:nvSpPr>
        <p:spPr>
          <a:xfrm>
            <a:off x="426937" y="2909448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PARTICLE CONFINEMENT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280A70-986C-46B2-9FCF-3FD51AA41B37}"/>
              </a:ext>
            </a:extLst>
          </p:cNvPr>
          <p:cNvSpPr/>
          <p:nvPr/>
        </p:nvSpPr>
        <p:spPr>
          <a:xfrm>
            <a:off x="4794508" y="2544582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DE8CC-89C2-417B-9525-29AF31780F50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7F6A7-0D2C-4014-86CE-0110AAD548DF}"/>
              </a:ext>
            </a:extLst>
          </p:cNvPr>
          <p:cNvSpPr txBox="1"/>
          <p:nvPr/>
        </p:nvSpPr>
        <p:spPr>
          <a:xfrm>
            <a:off x="8045085" y="3125026"/>
            <a:ext cx="126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B1930A-5DD7-43A4-A695-1B71D3090692}"/>
              </a:ext>
            </a:extLst>
          </p:cNvPr>
          <p:cNvSpPr txBox="1"/>
          <p:nvPr/>
        </p:nvSpPr>
        <p:spPr>
          <a:xfrm>
            <a:off x="7271698" y="2600785"/>
            <a:ext cx="151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25A781-EA47-4A83-8089-27CCCC6088AF}"/>
              </a:ext>
            </a:extLst>
          </p:cNvPr>
          <p:cNvSpPr txBox="1"/>
          <p:nvPr/>
        </p:nvSpPr>
        <p:spPr>
          <a:xfrm>
            <a:off x="6875139" y="4644407"/>
            <a:ext cx="3273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measured proportion of non-thermal electrons validates that the theoretical calculations are in well </a:t>
            </a:r>
            <a:r>
              <a:rPr lang="en-US" sz="1400" b="1" dirty="0"/>
              <a:t>agreement</a:t>
            </a:r>
            <a:r>
              <a:rPr lang="en-US" sz="1400" dirty="0"/>
              <a:t> with experimental results.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8BE03-C24A-4FDC-80A9-223567BD14F3}"/>
              </a:ext>
            </a:extLst>
          </p:cNvPr>
          <p:cNvSpPr txBox="1"/>
          <p:nvPr/>
        </p:nvSpPr>
        <p:spPr>
          <a:xfrm>
            <a:off x="7812751" y="2030377"/>
            <a:ext cx="1723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 #53864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C4482-72C4-2122-A524-68FC97B2F3A8}"/>
              </a:ext>
            </a:extLst>
          </p:cNvPr>
          <p:cNvSpPr txBox="1"/>
          <p:nvPr/>
        </p:nvSpPr>
        <p:spPr>
          <a:xfrm>
            <a:off x="3435640" y="6345167"/>
            <a:ext cx="29295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1.Harvey, R. W., et al. Physics of Fluids B: Plasma Physics 5.2 (1993): 446-456.</a:t>
            </a:r>
          </a:p>
        </p:txBody>
      </p:sp>
    </p:spTree>
    <p:extLst>
      <p:ext uri="{BB962C8B-B14F-4D97-AF65-F5344CB8AC3E}">
        <p14:creationId xmlns:p14="http://schemas.microsoft.com/office/powerpoint/2010/main" val="36579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18" y="2171601"/>
            <a:ext cx="2613184" cy="2878770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(3/4)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7</a:t>
            </a:fld>
            <a:endParaRPr lang="en-US"/>
          </a:p>
        </p:txBody>
      </p:sp>
      <p:sp>
        <p:nvSpPr>
          <p:cNvPr id="35" name="Rounded Rectangle 26">
            <a:extLst>
              <a:ext uri="{FF2B5EF4-FFF2-40B4-BE49-F238E27FC236}">
                <a16:creationId xmlns:a16="http://schemas.microsoft.com/office/drawing/2014/main" id="{29532EC9-D77C-48DF-B610-C3C723DDAD3E}"/>
              </a:ext>
            </a:extLst>
          </p:cNvPr>
          <p:cNvSpPr/>
          <p:nvPr/>
        </p:nvSpPr>
        <p:spPr>
          <a:xfrm>
            <a:off x="7256030" y="6560613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R1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86AD3AEA-0700-4EEF-89C2-DD3F09809260}"/>
              </a:ext>
            </a:extLst>
          </p:cNvPr>
          <p:cNvSpPr/>
          <p:nvPr/>
        </p:nvSpPr>
        <p:spPr>
          <a:xfrm>
            <a:off x="8937745" y="6560611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21F8A-B804-4403-B97B-EAF5CDE9C002}"/>
              </a:ext>
            </a:extLst>
          </p:cNvPr>
          <p:cNvSpPr txBox="1"/>
          <p:nvPr/>
        </p:nvSpPr>
        <p:spPr>
          <a:xfrm>
            <a:off x="609929" y="1846133"/>
            <a:ext cx="261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velocity distribution function, derived from emission measurements, is utilized in a feedback control system during plasma startup to optimize heating efficiency.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6122D-5F05-480E-996B-EF05EF173463}"/>
              </a:ext>
            </a:extLst>
          </p:cNvPr>
          <p:cNvSpPr txBox="1"/>
          <p:nvPr/>
        </p:nvSpPr>
        <p:spPr>
          <a:xfrm>
            <a:off x="584957" y="3225459"/>
            <a:ext cx="258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By controlling the velocity distribution, heating efficiency during plasma startup can be enhanced, thereby reducing the cost of plasma ignition.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61CFF-9886-457D-A2D4-6ECC4EF49AB4}"/>
              </a:ext>
            </a:extLst>
          </p:cNvPr>
          <p:cNvSpPr txBox="1"/>
          <p:nvPr/>
        </p:nvSpPr>
        <p:spPr>
          <a:xfrm>
            <a:off x="578373" y="4483900"/>
            <a:ext cx="2620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Leveraging existing facilities and diagnostic tools, this study aims to measure and understand the electron velocity distribution functions across different startup scenarios, in order to develop optimized control strategies.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9C266-7AE3-4C55-9453-5DBDF16D902D}"/>
              </a:ext>
            </a:extLst>
          </p:cNvPr>
          <p:cNvSpPr txBox="1"/>
          <p:nvPr/>
        </p:nvSpPr>
        <p:spPr>
          <a:xfrm>
            <a:off x="544258" y="2901082"/>
            <a:ext cx="253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VELOCITY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796315-4298-4E77-8070-BCC533CE1429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A7223-BC83-458C-9D78-684FC7E0B00F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98AE2F8-AE99-4A05-9F8F-88CF53020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95BEA-38D2-4025-8866-0F4B5BF82F92}"/>
              </a:ext>
            </a:extLst>
          </p:cNvPr>
          <p:cNvSpPr txBox="1"/>
          <p:nvPr/>
        </p:nvSpPr>
        <p:spPr>
          <a:xfrm>
            <a:off x="3276083" y="3212242"/>
            <a:ext cx="308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C[f] : F</a:t>
            </a:r>
            <a:r>
              <a:rPr lang="en-US" altLang="zh-CN" sz="1400" b="1" dirty="0"/>
              <a:t>olk-plank collision operator</a:t>
            </a:r>
          </a:p>
          <a:p>
            <a:r>
              <a:rPr lang="en-US" sz="1400" b="1" dirty="0"/>
              <a:t>S</a:t>
            </a:r>
            <a:r>
              <a:rPr lang="en-US" sz="1400" b="1" baseline="-25000" dirty="0"/>
              <a:t>A</a:t>
            </a:r>
            <a:r>
              <a:rPr lang="en-US" sz="1400" b="1" dirty="0"/>
              <a:t>[f]:Avalanche collision operator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9959E0-7869-4F09-992D-D43B06C843E0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1237C0-7B8F-4BB2-8405-D6586E3E61EB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15EE4-D622-4894-897A-6CBD199A8DD3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F13CB9-3472-4E7F-A840-73624F66F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BEDCDA8-D66E-4170-BF79-DBABA82DC4E0}"/>
              </a:ext>
            </a:extLst>
          </p:cNvPr>
          <p:cNvSpPr/>
          <p:nvPr/>
        </p:nvSpPr>
        <p:spPr>
          <a:xfrm>
            <a:off x="5153025" y="2233750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A84A21-CEEE-4F9F-A464-7F07165C48E0}"/>
              </a:ext>
            </a:extLst>
          </p:cNvPr>
          <p:cNvSpPr/>
          <p:nvPr/>
        </p:nvSpPr>
        <p:spPr>
          <a:xfrm>
            <a:off x="5324516" y="2566454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461B7-0062-4BA9-9CFF-130C5F7ECE45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Velocity Distribution Calculation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1E4C6-6BB7-48A1-A045-1A57D790C742}"/>
              </a:ext>
            </a:extLst>
          </p:cNvPr>
          <p:cNvSpPr txBox="1"/>
          <p:nvPr/>
        </p:nvSpPr>
        <p:spPr>
          <a:xfrm>
            <a:off x="6999233" y="4959327"/>
            <a:ext cx="3154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data from the EAST tokamak, including electric field, density, and temperature during startup, are used to validate the computed electron velocity distribution function.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00919-AC3C-43A8-A577-7CE89A3D11C3}"/>
              </a:ext>
            </a:extLst>
          </p:cNvPr>
          <p:cNvSpPr txBox="1"/>
          <p:nvPr/>
        </p:nvSpPr>
        <p:spPr>
          <a:xfrm>
            <a:off x="7808140" y="1980183"/>
            <a:ext cx="153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EAST#64987</a:t>
            </a:r>
          </a:p>
        </p:txBody>
      </p:sp>
    </p:spTree>
    <p:extLst>
      <p:ext uri="{BB962C8B-B14F-4D97-AF65-F5344CB8AC3E}">
        <p14:creationId xmlns:p14="http://schemas.microsoft.com/office/powerpoint/2010/main" val="340694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  <a:p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535614" y="1447642"/>
            <a:ext cx="370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F1115"/>
                </a:solidFill>
                <a:latin typeface="quote-cjk-patch"/>
              </a:rPr>
              <a:t>Growth Rate of Runaway Electron Density in the Kinetic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8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371517" y="1488114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Validate</a:t>
            </a:r>
            <a:r>
              <a:rPr lang="en-US" altLang="zh-CN" sz="1600" dirty="0"/>
              <a:t> the runaway electron growth rate with previous model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74" y="1892041"/>
            <a:ext cx="3151593" cy="4430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91351" y="2012651"/>
            <a:ext cx="19125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Validate the agreement between electron temperature and radiation temperature by synthetic model.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1867E-0C05-482E-860C-36CAA3AD4E5B}"/>
              </a:ext>
            </a:extLst>
          </p:cNvPr>
          <p:cNvSpPr txBox="1"/>
          <p:nvPr/>
        </p:nvSpPr>
        <p:spPr>
          <a:xfrm>
            <a:off x="1854404" y="2459259"/>
            <a:ext cx="179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B7ACF-D7F5-43F0-B6AE-E149602E99A6}"/>
              </a:ext>
            </a:extLst>
          </p:cNvPr>
          <p:cNvSpPr txBox="1"/>
          <p:nvPr/>
        </p:nvSpPr>
        <p:spPr>
          <a:xfrm>
            <a:off x="2932608" y="3251329"/>
            <a:ext cx="129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Previous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0DAA-E8AA-4BD7-AFA9-105B4966F0B9}"/>
              </a:ext>
            </a:extLst>
          </p:cNvPr>
          <p:cNvSpPr txBox="1"/>
          <p:nvPr/>
        </p:nvSpPr>
        <p:spPr>
          <a:xfrm>
            <a:off x="6702581" y="5099968"/>
            <a:ext cx="19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Radiation Temperature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66029-497E-4038-8CFB-EF511AAE4B9B}"/>
              </a:ext>
            </a:extLst>
          </p:cNvPr>
          <p:cNvSpPr txBox="1"/>
          <p:nvPr/>
        </p:nvSpPr>
        <p:spPr>
          <a:xfrm>
            <a:off x="6189031" y="4559451"/>
            <a:ext cx="157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Electron </a:t>
            </a:r>
            <a:r>
              <a:rPr lang="en-US" altLang="zh-CN" sz="1400" b="1" dirty="0">
                <a:solidFill>
                  <a:srgbClr val="0070C0"/>
                </a:solidFill>
              </a:rPr>
              <a:t>Temperature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2630</Words>
  <Application>Microsoft Office PowerPoint</Application>
  <PresentationFormat>Widescreen</PresentationFormat>
  <Paragraphs>478</Paragraphs>
  <Slides>25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quote-cjk-patch</vt:lpstr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Yilun Zhu</dc:creator>
  <cp:lastModifiedBy>Xinhang Xu</cp:lastModifiedBy>
  <cp:revision>49</cp:revision>
  <dcterms:created xsi:type="dcterms:W3CDTF">2025-10-26T02:48:40Z</dcterms:created>
  <dcterms:modified xsi:type="dcterms:W3CDTF">2025-10-27T09:16:53Z</dcterms:modified>
</cp:coreProperties>
</file>